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9" r:id="rId4"/>
  </p:sldMasterIdLst>
  <p:notesMasterIdLst>
    <p:notesMasterId r:id="rId19"/>
  </p:notesMasterIdLst>
  <p:handoutMasterIdLst>
    <p:handoutMasterId r:id="rId20"/>
  </p:handoutMasterIdLst>
  <p:sldIdLst>
    <p:sldId id="256" r:id="rId5"/>
    <p:sldId id="292" r:id="rId6"/>
    <p:sldId id="266" r:id="rId7"/>
    <p:sldId id="297" r:id="rId8"/>
    <p:sldId id="295" r:id="rId9"/>
    <p:sldId id="298" r:id="rId10"/>
    <p:sldId id="299" r:id="rId11"/>
    <p:sldId id="287" r:id="rId12"/>
    <p:sldId id="264" r:id="rId13"/>
    <p:sldId id="294" r:id="rId14"/>
    <p:sldId id="283" r:id="rId15"/>
    <p:sldId id="293" r:id="rId16"/>
    <p:sldId id="289" r:id="rId17"/>
    <p:sldId id="30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5359"/>
    <a:srgbClr val="969F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92" autoAdjust="0"/>
    <p:restoredTop sz="95396" autoAdjust="0"/>
  </p:normalViewPr>
  <p:slideViewPr>
    <p:cSldViewPr snapToGrid="0" showGuides="1">
      <p:cViewPr>
        <p:scale>
          <a:sx n="93" d="100"/>
          <a:sy n="93" d="100"/>
        </p:scale>
        <p:origin x="24" y="672"/>
      </p:cViewPr>
      <p:guideLst/>
    </p:cSldViewPr>
  </p:slideViewPr>
  <p:outlineViewPr>
    <p:cViewPr>
      <p:scale>
        <a:sx n="33" d="100"/>
        <a:sy n="33" d="100"/>
      </p:scale>
      <p:origin x="0" y="-4982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1757"/>
    </p:cViewPr>
  </p:sorterViewPr>
  <p:notesViewPr>
    <p:cSldViewPr snapToGrid="0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E08B7D-735F-401B-8676-0A3BECC4B30F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8D9BFB4-5750-421B-8D7B-3AE42263EB5B}">
      <dgm:prSet/>
      <dgm:spPr/>
      <dgm:t>
        <a:bodyPr/>
        <a:lstStyle/>
        <a:p>
          <a:r>
            <a:rPr lang="en-US"/>
            <a:t>Who’s elligibile?</a:t>
          </a:r>
        </a:p>
      </dgm:t>
    </dgm:pt>
    <dgm:pt modelId="{184D2DB2-B4CC-426E-BDA0-B233089801A7}" type="parTrans" cxnId="{57A13AF4-DEF5-46A0-8F40-E797AB8C394B}">
      <dgm:prSet/>
      <dgm:spPr/>
      <dgm:t>
        <a:bodyPr/>
        <a:lstStyle/>
        <a:p>
          <a:endParaRPr lang="en-US"/>
        </a:p>
      </dgm:t>
    </dgm:pt>
    <dgm:pt modelId="{DA6A05B0-71AE-4A8D-93A0-2051EF420345}" type="sibTrans" cxnId="{57A13AF4-DEF5-46A0-8F40-E797AB8C394B}">
      <dgm:prSet/>
      <dgm:spPr/>
      <dgm:t>
        <a:bodyPr/>
        <a:lstStyle/>
        <a:p>
          <a:endParaRPr lang="en-US"/>
        </a:p>
      </dgm:t>
    </dgm:pt>
    <dgm:pt modelId="{B3BC842C-42FD-4D47-A46D-6680E55F2392}">
      <dgm:prSet/>
      <dgm:spPr/>
      <dgm:t>
        <a:bodyPr/>
        <a:lstStyle/>
        <a:p>
          <a:r>
            <a:rPr lang="en-US" b="0" i="0"/>
            <a:t>Those who are pregnant</a:t>
          </a:r>
          <a:endParaRPr lang="en-US"/>
        </a:p>
      </dgm:t>
    </dgm:pt>
    <dgm:pt modelId="{FACAD556-DA6A-40F2-B33A-0B4E433BE75F}" type="parTrans" cxnId="{224375A2-F803-4ECF-91DB-3C1F5F29FDE3}">
      <dgm:prSet/>
      <dgm:spPr/>
      <dgm:t>
        <a:bodyPr/>
        <a:lstStyle/>
        <a:p>
          <a:endParaRPr lang="en-US"/>
        </a:p>
      </dgm:t>
    </dgm:pt>
    <dgm:pt modelId="{1DF1B1DA-9E38-49DE-910C-A229CE8B73FF}" type="sibTrans" cxnId="{224375A2-F803-4ECF-91DB-3C1F5F29FDE3}">
      <dgm:prSet/>
      <dgm:spPr/>
      <dgm:t>
        <a:bodyPr/>
        <a:lstStyle/>
        <a:p>
          <a:endParaRPr lang="en-US"/>
        </a:p>
      </dgm:t>
    </dgm:pt>
    <dgm:pt modelId="{5D44831E-BA69-449F-8254-6DA490C6261F}">
      <dgm:prSet/>
      <dgm:spPr/>
      <dgm:t>
        <a:bodyPr/>
        <a:lstStyle/>
        <a:p>
          <a:r>
            <a:rPr lang="en-US" b="0" i="0" dirty="0"/>
            <a:t>Have dependents under the age of 21</a:t>
          </a:r>
          <a:endParaRPr lang="en-US" dirty="0"/>
        </a:p>
      </dgm:t>
    </dgm:pt>
    <dgm:pt modelId="{983F0F43-1FFC-4DF6-99CE-67ABF349650B}" type="parTrans" cxnId="{FC36B69F-5778-494A-B943-93E028858C59}">
      <dgm:prSet/>
      <dgm:spPr/>
      <dgm:t>
        <a:bodyPr/>
        <a:lstStyle/>
        <a:p>
          <a:endParaRPr lang="en-US"/>
        </a:p>
      </dgm:t>
    </dgm:pt>
    <dgm:pt modelId="{DEC8249B-1C8F-4D8F-8A72-2BD52179AC62}" type="sibTrans" cxnId="{FC36B69F-5778-494A-B943-93E028858C59}">
      <dgm:prSet/>
      <dgm:spPr/>
      <dgm:t>
        <a:bodyPr/>
        <a:lstStyle/>
        <a:p>
          <a:endParaRPr lang="en-US"/>
        </a:p>
      </dgm:t>
    </dgm:pt>
    <dgm:pt modelId="{3BE854EF-CA66-4B6F-8099-7FA301847A18}">
      <dgm:prSet/>
      <dgm:spPr/>
      <dgm:t>
        <a:bodyPr/>
        <a:lstStyle/>
        <a:p>
          <a:r>
            <a:rPr lang="en-US" b="0" i="0"/>
            <a:t>Have a disability or a family member in your household with a disability</a:t>
          </a:r>
          <a:endParaRPr lang="en-US"/>
        </a:p>
      </dgm:t>
    </dgm:pt>
    <dgm:pt modelId="{DA6250D6-8FB2-40DA-9702-2DF297B5F595}" type="parTrans" cxnId="{DA8668BC-B9EE-4747-9A3C-28C229813B86}">
      <dgm:prSet/>
      <dgm:spPr/>
      <dgm:t>
        <a:bodyPr/>
        <a:lstStyle/>
        <a:p>
          <a:endParaRPr lang="en-US"/>
        </a:p>
      </dgm:t>
    </dgm:pt>
    <dgm:pt modelId="{0899BBD5-01BD-4E27-8B68-4F0EA371904B}" type="sibTrans" cxnId="{DA8668BC-B9EE-4747-9A3C-28C229813B86}">
      <dgm:prSet/>
      <dgm:spPr/>
      <dgm:t>
        <a:bodyPr/>
        <a:lstStyle/>
        <a:p>
          <a:endParaRPr lang="en-US"/>
        </a:p>
      </dgm:t>
    </dgm:pt>
    <dgm:pt modelId="{DA95C4EA-EDF9-4F0F-8AD9-FD3788736E0E}">
      <dgm:prSet/>
      <dgm:spPr/>
      <dgm:t>
        <a:bodyPr/>
        <a:lstStyle/>
        <a:p>
          <a:r>
            <a:rPr lang="en-US" b="0" i="0"/>
            <a:t>Be 65 years of age or older.</a:t>
          </a:r>
          <a:endParaRPr lang="en-US"/>
        </a:p>
      </dgm:t>
    </dgm:pt>
    <dgm:pt modelId="{624C0BEF-452D-4950-BC9B-FA5C9BB73C50}" type="parTrans" cxnId="{12FBDCF3-FD4C-44FE-83D4-7622ADE405F8}">
      <dgm:prSet/>
      <dgm:spPr/>
      <dgm:t>
        <a:bodyPr/>
        <a:lstStyle/>
        <a:p>
          <a:endParaRPr lang="en-US"/>
        </a:p>
      </dgm:t>
    </dgm:pt>
    <dgm:pt modelId="{A9873646-EA05-4D93-9460-87D9CF4EEB98}" type="sibTrans" cxnId="{12FBDCF3-FD4C-44FE-83D4-7622ADE405F8}">
      <dgm:prSet/>
      <dgm:spPr/>
      <dgm:t>
        <a:bodyPr/>
        <a:lstStyle/>
        <a:p>
          <a:endParaRPr lang="en-US"/>
        </a:p>
      </dgm:t>
    </dgm:pt>
    <dgm:pt modelId="{4DA0D0BB-2759-7B47-A1E0-0BF7424670E6}" type="pres">
      <dgm:prSet presAssocID="{25E08B7D-735F-401B-8676-0A3BECC4B30F}" presName="outerComposite" presStyleCnt="0">
        <dgm:presLayoutVars>
          <dgm:chMax val="5"/>
          <dgm:dir/>
          <dgm:resizeHandles val="exact"/>
        </dgm:presLayoutVars>
      </dgm:prSet>
      <dgm:spPr/>
    </dgm:pt>
    <dgm:pt modelId="{9D6004A2-2B01-E245-97B2-D3705EABF972}" type="pres">
      <dgm:prSet presAssocID="{25E08B7D-735F-401B-8676-0A3BECC4B30F}" presName="dummyMaxCanvas" presStyleCnt="0">
        <dgm:presLayoutVars/>
      </dgm:prSet>
      <dgm:spPr/>
    </dgm:pt>
    <dgm:pt modelId="{097559C7-0937-6C44-9925-9D2DA6C846C3}" type="pres">
      <dgm:prSet presAssocID="{25E08B7D-735F-401B-8676-0A3BECC4B30F}" presName="FiveNodes_1" presStyleLbl="node1" presStyleIdx="0" presStyleCnt="5">
        <dgm:presLayoutVars>
          <dgm:bulletEnabled val="1"/>
        </dgm:presLayoutVars>
      </dgm:prSet>
      <dgm:spPr/>
    </dgm:pt>
    <dgm:pt modelId="{D02F5404-0B9D-504F-B1C8-402258CA5961}" type="pres">
      <dgm:prSet presAssocID="{25E08B7D-735F-401B-8676-0A3BECC4B30F}" presName="FiveNodes_2" presStyleLbl="node1" presStyleIdx="1" presStyleCnt="5">
        <dgm:presLayoutVars>
          <dgm:bulletEnabled val="1"/>
        </dgm:presLayoutVars>
      </dgm:prSet>
      <dgm:spPr/>
    </dgm:pt>
    <dgm:pt modelId="{1DDC983C-B69B-FC49-8DA3-1C1D57D22B97}" type="pres">
      <dgm:prSet presAssocID="{25E08B7D-735F-401B-8676-0A3BECC4B30F}" presName="FiveNodes_3" presStyleLbl="node1" presStyleIdx="2" presStyleCnt="5" custScaleX="106718">
        <dgm:presLayoutVars>
          <dgm:bulletEnabled val="1"/>
        </dgm:presLayoutVars>
      </dgm:prSet>
      <dgm:spPr/>
    </dgm:pt>
    <dgm:pt modelId="{519B39CF-FFEF-DF44-9509-05F29AF7425C}" type="pres">
      <dgm:prSet presAssocID="{25E08B7D-735F-401B-8676-0A3BECC4B30F}" presName="FiveNodes_4" presStyleLbl="node1" presStyleIdx="3" presStyleCnt="5">
        <dgm:presLayoutVars>
          <dgm:bulletEnabled val="1"/>
        </dgm:presLayoutVars>
      </dgm:prSet>
      <dgm:spPr/>
    </dgm:pt>
    <dgm:pt modelId="{7B325643-A6DA-1C47-86B8-EFADBC5336C8}" type="pres">
      <dgm:prSet presAssocID="{25E08B7D-735F-401B-8676-0A3BECC4B30F}" presName="FiveNodes_5" presStyleLbl="node1" presStyleIdx="4" presStyleCnt="5">
        <dgm:presLayoutVars>
          <dgm:bulletEnabled val="1"/>
        </dgm:presLayoutVars>
      </dgm:prSet>
      <dgm:spPr/>
    </dgm:pt>
    <dgm:pt modelId="{0063527C-91F5-ED4D-9490-EC71882859E9}" type="pres">
      <dgm:prSet presAssocID="{25E08B7D-735F-401B-8676-0A3BECC4B30F}" presName="FiveConn_1-2" presStyleLbl="fgAccFollowNode1" presStyleIdx="0" presStyleCnt="4">
        <dgm:presLayoutVars>
          <dgm:bulletEnabled val="1"/>
        </dgm:presLayoutVars>
      </dgm:prSet>
      <dgm:spPr/>
    </dgm:pt>
    <dgm:pt modelId="{570CBB08-5479-5E4C-A5A7-4DC84E4F5095}" type="pres">
      <dgm:prSet presAssocID="{25E08B7D-735F-401B-8676-0A3BECC4B30F}" presName="FiveConn_2-3" presStyleLbl="fgAccFollowNode1" presStyleIdx="1" presStyleCnt="4">
        <dgm:presLayoutVars>
          <dgm:bulletEnabled val="1"/>
        </dgm:presLayoutVars>
      </dgm:prSet>
      <dgm:spPr/>
    </dgm:pt>
    <dgm:pt modelId="{1BB75C57-5656-CF40-AA17-67AC76602D34}" type="pres">
      <dgm:prSet presAssocID="{25E08B7D-735F-401B-8676-0A3BECC4B30F}" presName="FiveConn_3-4" presStyleLbl="fgAccFollowNode1" presStyleIdx="2" presStyleCnt="4">
        <dgm:presLayoutVars>
          <dgm:bulletEnabled val="1"/>
        </dgm:presLayoutVars>
      </dgm:prSet>
      <dgm:spPr/>
    </dgm:pt>
    <dgm:pt modelId="{65C189AE-D7BF-B842-8D7A-3977A79AD267}" type="pres">
      <dgm:prSet presAssocID="{25E08B7D-735F-401B-8676-0A3BECC4B30F}" presName="FiveConn_4-5" presStyleLbl="fgAccFollowNode1" presStyleIdx="3" presStyleCnt="4">
        <dgm:presLayoutVars>
          <dgm:bulletEnabled val="1"/>
        </dgm:presLayoutVars>
      </dgm:prSet>
      <dgm:spPr/>
    </dgm:pt>
    <dgm:pt modelId="{32C9AF58-87AA-9F4E-99E4-239EB3B29A48}" type="pres">
      <dgm:prSet presAssocID="{25E08B7D-735F-401B-8676-0A3BECC4B30F}" presName="FiveNodes_1_text" presStyleLbl="node1" presStyleIdx="4" presStyleCnt="5">
        <dgm:presLayoutVars>
          <dgm:bulletEnabled val="1"/>
        </dgm:presLayoutVars>
      </dgm:prSet>
      <dgm:spPr/>
    </dgm:pt>
    <dgm:pt modelId="{75BD9D7F-DFC1-A143-B3DC-DC549B5DFA24}" type="pres">
      <dgm:prSet presAssocID="{25E08B7D-735F-401B-8676-0A3BECC4B30F}" presName="FiveNodes_2_text" presStyleLbl="node1" presStyleIdx="4" presStyleCnt="5">
        <dgm:presLayoutVars>
          <dgm:bulletEnabled val="1"/>
        </dgm:presLayoutVars>
      </dgm:prSet>
      <dgm:spPr/>
    </dgm:pt>
    <dgm:pt modelId="{242B447D-6B7B-0141-A9D4-A83D45195B90}" type="pres">
      <dgm:prSet presAssocID="{25E08B7D-735F-401B-8676-0A3BECC4B30F}" presName="FiveNodes_3_text" presStyleLbl="node1" presStyleIdx="4" presStyleCnt="5">
        <dgm:presLayoutVars>
          <dgm:bulletEnabled val="1"/>
        </dgm:presLayoutVars>
      </dgm:prSet>
      <dgm:spPr/>
    </dgm:pt>
    <dgm:pt modelId="{208AAC66-5581-0F48-B560-A2670599D66B}" type="pres">
      <dgm:prSet presAssocID="{25E08B7D-735F-401B-8676-0A3BECC4B30F}" presName="FiveNodes_4_text" presStyleLbl="node1" presStyleIdx="4" presStyleCnt="5">
        <dgm:presLayoutVars>
          <dgm:bulletEnabled val="1"/>
        </dgm:presLayoutVars>
      </dgm:prSet>
      <dgm:spPr/>
    </dgm:pt>
    <dgm:pt modelId="{133B1859-0772-E243-BD00-9CBD7C3C8447}" type="pres">
      <dgm:prSet presAssocID="{25E08B7D-735F-401B-8676-0A3BECC4B30F}" presName="FiveNodes_5_text" presStyleLbl="node1" presStyleIdx="4" presStyleCnt="5">
        <dgm:presLayoutVars>
          <dgm:bulletEnabled val="1"/>
        </dgm:presLayoutVars>
      </dgm:prSet>
      <dgm:spPr/>
    </dgm:pt>
  </dgm:ptLst>
  <dgm:cxnLst>
    <dgm:cxn modelId="{99932815-53A3-2D48-A653-5DB7089B19B6}" type="presOf" srcId="{DEC8249B-1C8F-4D8F-8A72-2BD52179AC62}" destId="{1BB75C57-5656-CF40-AA17-67AC76602D34}" srcOrd="0" destOrd="0" presId="urn:microsoft.com/office/officeart/2005/8/layout/vProcess5"/>
    <dgm:cxn modelId="{B9604334-921E-B241-A407-FFDE22859BE5}" type="presOf" srcId="{DA95C4EA-EDF9-4F0F-8AD9-FD3788736E0E}" destId="{7B325643-A6DA-1C47-86B8-EFADBC5336C8}" srcOrd="0" destOrd="0" presId="urn:microsoft.com/office/officeart/2005/8/layout/vProcess5"/>
    <dgm:cxn modelId="{75EBA63F-FE6F-1742-A206-1F22516ED1DF}" type="presOf" srcId="{C8D9BFB4-5750-421B-8D7B-3AE42263EB5B}" destId="{32C9AF58-87AA-9F4E-99E4-239EB3B29A48}" srcOrd="1" destOrd="0" presId="urn:microsoft.com/office/officeart/2005/8/layout/vProcess5"/>
    <dgm:cxn modelId="{DD9BEC48-4F51-E14D-B9F4-BEFB632904C4}" type="presOf" srcId="{5D44831E-BA69-449F-8254-6DA490C6261F}" destId="{242B447D-6B7B-0141-A9D4-A83D45195B90}" srcOrd="1" destOrd="0" presId="urn:microsoft.com/office/officeart/2005/8/layout/vProcess5"/>
    <dgm:cxn modelId="{D2C0AE7F-3964-CB4C-AC25-1DA85CDAD48C}" type="presOf" srcId="{3BE854EF-CA66-4B6F-8099-7FA301847A18}" destId="{208AAC66-5581-0F48-B560-A2670599D66B}" srcOrd="1" destOrd="0" presId="urn:microsoft.com/office/officeart/2005/8/layout/vProcess5"/>
    <dgm:cxn modelId="{1E9EFC91-6250-EC4B-9FF6-6FA2F112A70B}" type="presOf" srcId="{1DF1B1DA-9E38-49DE-910C-A229CE8B73FF}" destId="{570CBB08-5479-5E4C-A5A7-4DC84E4F5095}" srcOrd="0" destOrd="0" presId="urn:microsoft.com/office/officeart/2005/8/layout/vProcess5"/>
    <dgm:cxn modelId="{32C28B96-01EF-1F45-A2A6-E238BB639E3E}" type="presOf" srcId="{B3BC842C-42FD-4D47-A46D-6680E55F2392}" destId="{75BD9D7F-DFC1-A143-B3DC-DC549B5DFA24}" srcOrd="1" destOrd="0" presId="urn:microsoft.com/office/officeart/2005/8/layout/vProcess5"/>
    <dgm:cxn modelId="{88AB129D-CC42-BB46-8B5E-07190B22CF75}" type="presOf" srcId="{3BE854EF-CA66-4B6F-8099-7FA301847A18}" destId="{519B39CF-FFEF-DF44-9509-05F29AF7425C}" srcOrd="0" destOrd="0" presId="urn:microsoft.com/office/officeart/2005/8/layout/vProcess5"/>
    <dgm:cxn modelId="{34F7D29E-A9C5-2548-8B96-B13F8DF21B83}" type="presOf" srcId="{DA6A05B0-71AE-4A8D-93A0-2051EF420345}" destId="{0063527C-91F5-ED4D-9490-EC71882859E9}" srcOrd="0" destOrd="0" presId="urn:microsoft.com/office/officeart/2005/8/layout/vProcess5"/>
    <dgm:cxn modelId="{FC36B69F-5778-494A-B943-93E028858C59}" srcId="{25E08B7D-735F-401B-8676-0A3BECC4B30F}" destId="{5D44831E-BA69-449F-8254-6DA490C6261F}" srcOrd="2" destOrd="0" parTransId="{983F0F43-1FFC-4DF6-99CE-67ABF349650B}" sibTransId="{DEC8249B-1C8F-4D8F-8A72-2BD52179AC62}"/>
    <dgm:cxn modelId="{E98191A1-E367-CF45-A114-709424F764B5}" type="presOf" srcId="{0899BBD5-01BD-4E27-8B68-4F0EA371904B}" destId="{65C189AE-D7BF-B842-8D7A-3977A79AD267}" srcOrd="0" destOrd="0" presId="urn:microsoft.com/office/officeart/2005/8/layout/vProcess5"/>
    <dgm:cxn modelId="{224375A2-F803-4ECF-91DB-3C1F5F29FDE3}" srcId="{25E08B7D-735F-401B-8676-0A3BECC4B30F}" destId="{B3BC842C-42FD-4D47-A46D-6680E55F2392}" srcOrd="1" destOrd="0" parTransId="{FACAD556-DA6A-40F2-B33A-0B4E433BE75F}" sibTransId="{1DF1B1DA-9E38-49DE-910C-A229CE8B73FF}"/>
    <dgm:cxn modelId="{7C6DA7A7-B64E-7F42-B86A-1606EE78B76E}" type="presOf" srcId="{5D44831E-BA69-449F-8254-6DA490C6261F}" destId="{1DDC983C-B69B-FC49-8DA3-1C1D57D22B97}" srcOrd="0" destOrd="0" presId="urn:microsoft.com/office/officeart/2005/8/layout/vProcess5"/>
    <dgm:cxn modelId="{DA8668BC-B9EE-4747-9A3C-28C229813B86}" srcId="{25E08B7D-735F-401B-8676-0A3BECC4B30F}" destId="{3BE854EF-CA66-4B6F-8099-7FA301847A18}" srcOrd="3" destOrd="0" parTransId="{DA6250D6-8FB2-40DA-9702-2DF297B5F595}" sibTransId="{0899BBD5-01BD-4E27-8B68-4F0EA371904B}"/>
    <dgm:cxn modelId="{C35F82BD-3D2D-3D4C-B9D8-2B779DD44C7F}" type="presOf" srcId="{C8D9BFB4-5750-421B-8D7B-3AE42263EB5B}" destId="{097559C7-0937-6C44-9925-9D2DA6C846C3}" srcOrd="0" destOrd="0" presId="urn:microsoft.com/office/officeart/2005/8/layout/vProcess5"/>
    <dgm:cxn modelId="{F491E6BD-855F-4045-AA12-6DDAA39D95D2}" type="presOf" srcId="{B3BC842C-42FD-4D47-A46D-6680E55F2392}" destId="{D02F5404-0B9D-504F-B1C8-402258CA5961}" srcOrd="0" destOrd="0" presId="urn:microsoft.com/office/officeart/2005/8/layout/vProcess5"/>
    <dgm:cxn modelId="{12FBDCF3-FD4C-44FE-83D4-7622ADE405F8}" srcId="{25E08B7D-735F-401B-8676-0A3BECC4B30F}" destId="{DA95C4EA-EDF9-4F0F-8AD9-FD3788736E0E}" srcOrd="4" destOrd="0" parTransId="{624C0BEF-452D-4950-BC9B-FA5C9BB73C50}" sibTransId="{A9873646-EA05-4D93-9460-87D9CF4EEB98}"/>
    <dgm:cxn modelId="{57A13AF4-DEF5-46A0-8F40-E797AB8C394B}" srcId="{25E08B7D-735F-401B-8676-0A3BECC4B30F}" destId="{C8D9BFB4-5750-421B-8D7B-3AE42263EB5B}" srcOrd="0" destOrd="0" parTransId="{184D2DB2-B4CC-426E-BDA0-B233089801A7}" sibTransId="{DA6A05B0-71AE-4A8D-93A0-2051EF420345}"/>
    <dgm:cxn modelId="{2BBF3BF5-939A-0C47-BB7D-6EAE8B389688}" type="presOf" srcId="{25E08B7D-735F-401B-8676-0A3BECC4B30F}" destId="{4DA0D0BB-2759-7B47-A1E0-0BF7424670E6}" srcOrd="0" destOrd="0" presId="urn:microsoft.com/office/officeart/2005/8/layout/vProcess5"/>
    <dgm:cxn modelId="{DEFFF3FC-8E82-774C-BED3-D4780C2DA077}" type="presOf" srcId="{DA95C4EA-EDF9-4F0F-8AD9-FD3788736E0E}" destId="{133B1859-0772-E243-BD00-9CBD7C3C8447}" srcOrd="1" destOrd="0" presId="urn:microsoft.com/office/officeart/2005/8/layout/vProcess5"/>
    <dgm:cxn modelId="{B50EDA23-452B-7A45-897C-1EBF206D9902}" type="presParOf" srcId="{4DA0D0BB-2759-7B47-A1E0-0BF7424670E6}" destId="{9D6004A2-2B01-E245-97B2-D3705EABF972}" srcOrd="0" destOrd="0" presId="urn:microsoft.com/office/officeart/2005/8/layout/vProcess5"/>
    <dgm:cxn modelId="{6B0F829B-C740-5144-9451-F71482DFDCCD}" type="presParOf" srcId="{4DA0D0BB-2759-7B47-A1E0-0BF7424670E6}" destId="{097559C7-0937-6C44-9925-9D2DA6C846C3}" srcOrd="1" destOrd="0" presId="urn:microsoft.com/office/officeart/2005/8/layout/vProcess5"/>
    <dgm:cxn modelId="{40B7E2A9-6134-774A-AF5F-CC25C4D2A112}" type="presParOf" srcId="{4DA0D0BB-2759-7B47-A1E0-0BF7424670E6}" destId="{D02F5404-0B9D-504F-B1C8-402258CA5961}" srcOrd="2" destOrd="0" presId="urn:microsoft.com/office/officeart/2005/8/layout/vProcess5"/>
    <dgm:cxn modelId="{3DF6C828-F8D1-2E41-BB83-CAD52353C036}" type="presParOf" srcId="{4DA0D0BB-2759-7B47-A1E0-0BF7424670E6}" destId="{1DDC983C-B69B-FC49-8DA3-1C1D57D22B97}" srcOrd="3" destOrd="0" presId="urn:microsoft.com/office/officeart/2005/8/layout/vProcess5"/>
    <dgm:cxn modelId="{5C312414-DC85-5641-8FE9-F5C2D3F019E0}" type="presParOf" srcId="{4DA0D0BB-2759-7B47-A1E0-0BF7424670E6}" destId="{519B39CF-FFEF-DF44-9509-05F29AF7425C}" srcOrd="4" destOrd="0" presId="urn:microsoft.com/office/officeart/2005/8/layout/vProcess5"/>
    <dgm:cxn modelId="{14F4065A-66CB-794F-A380-34FA04BB16BA}" type="presParOf" srcId="{4DA0D0BB-2759-7B47-A1E0-0BF7424670E6}" destId="{7B325643-A6DA-1C47-86B8-EFADBC5336C8}" srcOrd="5" destOrd="0" presId="urn:microsoft.com/office/officeart/2005/8/layout/vProcess5"/>
    <dgm:cxn modelId="{9437E1F6-74DF-964E-A593-1B5F4DDC6C94}" type="presParOf" srcId="{4DA0D0BB-2759-7B47-A1E0-0BF7424670E6}" destId="{0063527C-91F5-ED4D-9490-EC71882859E9}" srcOrd="6" destOrd="0" presId="urn:microsoft.com/office/officeart/2005/8/layout/vProcess5"/>
    <dgm:cxn modelId="{4B89CD65-8415-3444-8740-E4EE80EDBF3B}" type="presParOf" srcId="{4DA0D0BB-2759-7B47-A1E0-0BF7424670E6}" destId="{570CBB08-5479-5E4C-A5A7-4DC84E4F5095}" srcOrd="7" destOrd="0" presId="urn:microsoft.com/office/officeart/2005/8/layout/vProcess5"/>
    <dgm:cxn modelId="{1E12F218-1FFF-D947-85EB-EFFC466FDFE6}" type="presParOf" srcId="{4DA0D0BB-2759-7B47-A1E0-0BF7424670E6}" destId="{1BB75C57-5656-CF40-AA17-67AC76602D34}" srcOrd="8" destOrd="0" presId="urn:microsoft.com/office/officeart/2005/8/layout/vProcess5"/>
    <dgm:cxn modelId="{9EE23C39-E167-B448-8B4C-F11026BF8A9F}" type="presParOf" srcId="{4DA0D0BB-2759-7B47-A1E0-0BF7424670E6}" destId="{65C189AE-D7BF-B842-8D7A-3977A79AD267}" srcOrd="9" destOrd="0" presId="urn:microsoft.com/office/officeart/2005/8/layout/vProcess5"/>
    <dgm:cxn modelId="{27A78BE9-5359-FE49-9F06-4CD1D914FD9D}" type="presParOf" srcId="{4DA0D0BB-2759-7B47-A1E0-0BF7424670E6}" destId="{32C9AF58-87AA-9F4E-99E4-239EB3B29A48}" srcOrd="10" destOrd="0" presId="urn:microsoft.com/office/officeart/2005/8/layout/vProcess5"/>
    <dgm:cxn modelId="{CE4A4B8C-8904-5A40-ADF4-A854768231E5}" type="presParOf" srcId="{4DA0D0BB-2759-7B47-A1E0-0BF7424670E6}" destId="{75BD9D7F-DFC1-A143-B3DC-DC549B5DFA24}" srcOrd="11" destOrd="0" presId="urn:microsoft.com/office/officeart/2005/8/layout/vProcess5"/>
    <dgm:cxn modelId="{31AD48AA-CE94-5740-9ECB-963ED022F55F}" type="presParOf" srcId="{4DA0D0BB-2759-7B47-A1E0-0BF7424670E6}" destId="{242B447D-6B7B-0141-A9D4-A83D45195B90}" srcOrd="12" destOrd="0" presId="urn:microsoft.com/office/officeart/2005/8/layout/vProcess5"/>
    <dgm:cxn modelId="{136BD75C-F8F9-FF47-9554-48306C897AAE}" type="presParOf" srcId="{4DA0D0BB-2759-7B47-A1E0-0BF7424670E6}" destId="{208AAC66-5581-0F48-B560-A2670599D66B}" srcOrd="13" destOrd="0" presId="urn:microsoft.com/office/officeart/2005/8/layout/vProcess5"/>
    <dgm:cxn modelId="{0F6D0F56-655F-9A4B-ADB7-1083CAF49D46}" type="presParOf" srcId="{4DA0D0BB-2759-7B47-A1E0-0BF7424670E6}" destId="{133B1859-0772-E243-BD00-9CBD7C3C8447}" srcOrd="14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7559C7-0937-6C44-9925-9D2DA6C846C3}">
      <dsp:nvSpPr>
        <dsp:cNvPr id="0" name=""/>
        <dsp:cNvSpPr/>
      </dsp:nvSpPr>
      <dsp:spPr>
        <a:xfrm>
          <a:off x="0" y="0"/>
          <a:ext cx="4607864" cy="720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Who’s elligibile?</a:t>
          </a:r>
        </a:p>
      </dsp:txBody>
      <dsp:txXfrm>
        <a:off x="21099" y="21099"/>
        <a:ext cx="3746230" cy="678185"/>
      </dsp:txXfrm>
    </dsp:sp>
    <dsp:sp modelId="{D02F5404-0B9D-504F-B1C8-402258CA5961}">
      <dsp:nvSpPr>
        <dsp:cNvPr id="0" name=""/>
        <dsp:cNvSpPr/>
      </dsp:nvSpPr>
      <dsp:spPr>
        <a:xfrm>
          <a:off x="344093" y="820436"/>
          <a:ext cx="4607864" cy="720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Those who are pregnant</a:t>
          </a:r>
          <a:endParaRPr lang="en-US" sz="1900" kern="1200"/>
        </a:p>
      </dsp:txBody>
      <dsp:txXfrm>
        <a:off x="365192" y="841535"/>
        <a:ext cx="3753323" cy="678185"/>
      </dsp:txXfrm>
    </dsp:sp>
    <dsp:sp modelId="{1DDC983C-B69B-FC49-8DA3-1C1D57D22B97}">
      <dsp:nvSpPr>
        <dsp:cNvPr id="0" name=""/>
        <dsp:cNvSpPr/>
      </dsp:nvSpPr>
      <dsp:spPr>
        <a:xfrm>
          <a:off x="533409" y="1640873"/>
          <a:ext cx="4917421" cy="720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 dirty="0"/>
            <a:t>Have dependents under the age of 21</a:t>
          </a:r>
          <a:endParaRPr lang="en-US" sz="1900" kern="1200" dirty="0"/>
        </a:p>
      </dsp:txBody>
      <dsp:txXfrm>
        <a:off x="554508" y="1661972"/>
        <a:ext cx="4008306" cy="678185"/>
      </dsp:txXfrm>
    </dsp:sp>
    <dsp:sp modelId="{519B39CF-FFEF-DF44-9509-05F29AF7425C}">
      <dsp:nvSpPr>
        <dsp:cNvPr id="0" name=""/>
        <dsp:cNvSpPr/>
      </dsp:nvSpPr>
      <dsp:spPr>
        <a:xfrm>
          <a:off x="1032281" y="2461310"/>
          <a:ext cx="4607864" cy="720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Have a disability or a family member in your household with a disability</a:t>
          </a:r>
          <a:endParaRPr lang="en-US" sz="1900" kern="1200"/>
        </a:p>
      </dsp:txBody>
      <dsp:txXfrm>
        <a:off x="1053380" y="2482409"/>
        <a:ext cx="3753323" cy="678185"/>
      </dsp:txXfrm>
    </dsp:sp>
    <dsp:sp modelId="{7B325643-A6DA-1C47-86B8-EFADBC5336C8}">
      <dsp:nvSpPr>
        <dsp:cNvPr id="0" name=""/>
        <dsp:cNvSpPr/>
      </dsp:nvSpPr>
      <dsp:spPr>
        <a:xfrm>
          <a:off x="1376375" y="3281747"/>
          <a:ext cx="4607864" cy="72038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b="0" i="0" kern="1200"/>
            <a:t>Be 65 years of age or older.</a:t>
          </a:r>
          <a:endParaRPr lang="en-US" sz="1900" kern="1200"/>
        </a:p>
      </dsp:txBody>
      <dsp:txXfrm>
        <a:off x="1397474" y="3302846"/>
        <a:ext cx="3753323" cy="678185"/>
      </dsp:txXfrm>
    </dsp:sp>
    <dsp:sp modelId="{0063527C-91F5-ED4D-9490-EC71882859E9}">
      <dsp:nvSpPr>
        <dsp:cNvPr id="0" name=""/>
        <dsp:cNvSpPr/>
      </dsp:nvSpPr>
      <dsp:spPr>
        <a:xfrm>
          <a:off x="4139615" y="526280"/>
          <a:ext cx="468249" cy="46824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244971" y="526280"/>
        <a:ext cx="257537" cy="352357"/>
      </dsp:txXfrm>
    </dsp:sp>
    <dsp:sp modelId="{570CBB08-5479-5E4C-A5A7-4DC84E4F5095}">
      <dsp:nvSpPr>
        <dsp:cNvPr id="0" name=""/>
        <dsp:cNvSpPr/>
      </dsp:nvSpPr>
      <dsp:spPr>
        <a:xfrm>
          <a:off x="4483709" y="1346717"/>
          <a:ext cx="468249" cy="46824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589065" y="1346717"/>
        <a:ext cx="257537" cy="352357"/>
      </dsp:txXfrm>
    </dsp:sp>
    <dsp:sp modelId="{1BB75C57-5656-CF40-AA17-67AC76602D34}">
      <dsp:nvSpPr>
        <dsp:cNvPr id="0" name=""/>
        <dsp:cNvSpPr/>
      </dsp:nvSpPr>
      <dsp:spPr>
        <a:xfrm>
          <a:off x="4827803" y="2155147"/>
          <a:ext cx="468249" cy="46824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4933159" y="2155147"/>
        <a:ext cx="257537" cy="352357"/>
      </dsp:txXfrm>
    </dsp:sp>
    <dsp:sp modelId="{65C189AE-D7BF-B842-8D7A-3977A79AD267}">
      <dsp:nvSpPr>
        <dsp:cNvPr id="0" name=""/>
        <dsp:cNvSpPr/>
      </dsp:nvSpPr>
      <dsp:spPr>
        <a:xfrm>
          <a:off x="5171896" y="2983588"/>
          <a:ext cx="468249" cy="468249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27940" rIns="27940" bIns="2794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200" kern="1200"/>
        </a:p>
      </dsp:txBody>
      <dsp:txXfrm>
        <a:off x="5277252" y="2983588"/>
        <a:ext cx="257537" cy="3523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4C3C3A6-B337-4D83-9CDB-B9C35780FF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C79A68-3D73-4695-8C1E-3CDBCB536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7C6B7-F63D-48F8-8C65-A57506B0F13B}" type="datetimeFigureOut">
              <a:rPr lang="en-US" smtClean="0"/>
              <a:t>6/10/24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F5045C-A7CE-41D4-85C5-0E9ACEEF9B2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9ABD0F-F8EA-4B9F-8647-FC7D4AE3D83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AB78DD-9481-4863-BCCC-946573546D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403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09A0FA-2191-4F92-A1E4-6EB4598AC4EC}" type="datetimeFigureOut">
              <a:rPr lang="en-US" smtClean="0"/>
              <a:t>6/10/24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359F2-43EF-4812-9DC0-98C0B1A4068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111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5233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023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2850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574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7931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038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02895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34647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0271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359F2-43EF-4812-9DC0-98C0B1A40681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704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6661567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73301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9887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31937252-EACE-4232-855F-5C47E3F8B08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57200" y="1070901"/>
            <a:ext cx="11265407" cy="1499616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CBA6DBC1-39A1-48A6-8B81-3CD966D06E8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8055" y="3103684"/>
            <a:ext cx="11274551" cy="3287971"/>
          </a:xfrm>
          <a:solidFill>
            <a:schemeClr val="accent2"/>
          </a:solidFill>
        </p:spPr>
        <p:txBody>
          <a:bodyPr anchor="t" anchorCtr="0">
            <a:norm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22819590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926BD44-2224-46FF-A4E7-9C9FFE197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40079"/>
            <a:ext cx="3657600" cy="2100851"/>
          </a:xfrm>
        </p:spPr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FC87D77D-2EA4-028B-1ACF-E1120CE8F0E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57201" y="2862470"/>
            <a:ext cx="3657600" cy="3510898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CCFA45C0-9EBE-13AF-9B5D-9D5F4BF223E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42815" y="640080"/>
            <a:ext cx="7491984" cy="5751576"/>
          </a:xfrm>
          <a:custGeom>
            <a:avLst/>
            <a:gdLst>
              <a:gd name="connsiteX0" fmla="*/ 3800341 w 7491984"/>
              <a:gd name="connsiteY0" fmla="*/ 0 h 5751576"/>
              <a:gd name="connsiteX1" fmla="*/ 7491984 w 7491984"/>
              <a:gd name="connsiteY1" fmla="*/ 0 h 5751576"/>
              <a:gd name="connsiteX2" fmla="*/ 7491984 w 7491984"/>
              <a:gd name="connsiteY2" fmla="*/ 5751576 h 5751576"/>
              <a:gd name="connsiteX3" fmla="*/ 3800341 w 7491984"/>
              <a:gd name="connsiteY3" fmla="*/ 5751576 h 5751576"/>
              <a:gd name="connsiteX4" fmla="*/ 0 w 7491984"/>
              <a:gd name="connsiteY4" fmla="*/ 0 h 5751576"/>
              <a:gd name="connsiteX5" fmla="*/ 3696432 w 7491984"/>
              <a:gd name="connsiteY5" fmla="*/ 0 h 5751576"/>
              <a:gd name="connsiteX6" fmla="*/ 3696432 w 7491984"/>
              <a:gd name="connsiteY6" fmla="*/ 5751576 h 5751576"/>
              <a:gd name="connsiteX7" fmla="*/ 0 w 7491984"/>
              <a:gd name="connsiteY7" fmla="*/ 5751576 h 57515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91984" h="5751576">
                <a:moveTo>
                  <a:pt x="3800341" y="0"/>
                </a:moveTo>
                <a:lnTo>
                  <a:pt x="7491984" y="0"/>
                </a:lnTo>
                <a:lnTo>
                  <a:pt x="7491984" y="5751576"/>
                </a:lnTo>
                <a:lnTo>
                  <a:pt x="3800341" y="5751576"/>
                </a:lnTo>
                <a:close/>
                <a:moveTo>
                  <a:pt x="0" y="0"/>
                </a:moveTo>
                <a:lnTo>
                  <a:pt x="3696432" y="0"/>
                </a:lnTo>
                <a:lnTo>
                  <a:pt x="3696432" y="5751576"/>
                </a:lnTo>
                <a:lnTo>
                  <a:pt x="0" y="57515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5DDC5FA-EEDB-898F-533E-4094ADA899B9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E79B0359-4B55-D899-E584-A8E6B2ED9123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6B916D02-76FE-EAED-CC51-A50448811F7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4173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E787D40-90B5-470E-95A2-784F1CB479C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49580" y="4423702"/>
            <a:ext cx="11292839" cy="1550378"/>
          </a:xfrm>
        </p:spPr>
        <p:txBody>
          <a:bodyPr>
            <a:noAutofit/>
          </a:bodyPr>
          <a:lstStyle>
            <a:lvl1pPr algn="ctr"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28BC27-38F1-47F3-EC35-7DD8B88A75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49580" y="705104"/>
            <a:ext cx="11292840" cy="3643376"/>
          </a:xfrm>
          <a:custGeom>
            <a:avLst/>
            <a:gdLst>
              <a:gd name="connsiteX0" fmla="*/ 7593576 w 11292840"/>
              <a:gd name="connsiteY0" fmla="*/ 0 h 3643376"/>
              <a:gd name="connsiteX1" fmla="*/ 11292840 w 11292840"/>
              <a:gd name="connsiteY1" fmla="*/ 0 h 3643376"/>
              <a:gd name="connsiteX2" fmla="*/ 11292840 w 11292840"/>
              <a:gd name="connsiteY2" fmla="*/ 3643376 h 3643376"/>
              <a:gd name="connsiteX3" fmla="*/ 7593576 w 11292840"/>
              <a:gd name="connsiteY3" fmla="*/ 3643376 h 3643376"/>
              <a:gd name="connsiteX4" fmla="*/ 0 w 11292840"/>
              <a:gd name="connsiteY4" fmla="*/ 0 h 3643376"/>
              <a:gd name="connsiteX5" fmla="*/ 7489667 w 11292840"/>
              <a:gd name="connsiteY5" fmla="*/ 0 h 3643376"/>
              <a:gd name="connsiteX6" fmla="*/ 7489667 w 11292840"/>
              <a:gd name="connsiteY6" fmla="*/ 3643376 h 3643376"/>
              <a:gd name="connsiteX7" fmla="*/ 0 w 11292840"/>
              <a:gd name="connsiteY7" fmla="*/ 3643376 h 3643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92840" h="3643376">
                <a:moveTo>
                  <a:pt x="7593576" y="0"/>
                </a:moveTo>
                <a:lnTo>
                  <a:pt x="11292840" y="0"/>
                </a:lnTo>
                <a:lnTo>
                  <a:pt x="11292840" y="3643376"/>
                </a:lnTo>
                <a:lnTo>
                  <a:pt x="7593576" y="3643376"/>
                </a:lnTo>
                <a:close/>
                <a:moveTo>
                  <a:pt x="0" y="0"/>
                </a:moveTo>
                <a:lnTo>
                  <a:pt x="7489667" y="0"/>
                </a:lnTo>
                <a:lnTo>
                  <a:pt x="7489667" y="3643376"/>
                </a:lnTo>
                <a:lnTo>
                  <a:pt x="0" y="364337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 dirty="0"/>
              <a:t>Click to add picture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5334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6882" y="629920"/>
            <a:ext cx="3606800" cy="2809240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1" y="3698240"/>
            <a:ext cx="3606800" cy="2271076"/>
          </a:xfrm>
        </p:spPr>
        <p:txBody>
          <a:bodyPr anchor="t">
            <a:no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02608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54FD2A1-D363-7C44-2A72-54E8B397D31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36720" y="650240"/>
            <a:ext cx="7518398" cy="5713918"/>
          </a:xfrm>
          <a:custGeom>
            <a:avLst/>
            <a:gdLst>
              <a:gd name="connsiteX0" fmla="*/ 3806436 w 7518398"/>
              <a:gd name="connsiteY0" fmla="*/ 4479475 h 5713918"/>
              <a:gd name="connsiteX1" fmla="*/ 7518398 w 7518398"/>
              <a:gd name="connsiteY1" fmla="*/ 4479475 h 5713918"/>
              <a:gd name="connsiteX2" fmla="*/ 7518398 w 7518398"/>
              <a:gd name="connsiteY2" fmla="*/ 5713918 h 5713918"/>
              <a:gd name="connsiteX3" fmla="*/ 3806436 w 7518398"/>
              <a:gd name="connsiteY3" fmla="*/ 5713918 h 5713918"/>
              <a:gd name="connsiteX4" fmla="*/ 0 w 7518398"/>
              <a:gd name="connsiteY4" fmla="*/ 4479475 h 5713918"/>
              <a:gd name="connsiteX5" fmla="*/ 3702527 w 7518398"/>
              <a:gd name="connsiteY5" fmla="*/ 4479475 h 5713918"/>
              <a:gd name="connsiteX6" fmla="*/ 3702527 w 7518398"/>
              <a:gd name="connsiteY6" fmla="*/ 5713918 h 5713918"/>
              <a:gd name="connsiteX7" fmla="*/ 0 w 7518398"/>
              <a:gd name="connsiteY7" fmla="*/ 5713918 h 5713918"/>
              <a:gd name="connsiteX8" fmla="*/ 3806436 w 7518398"/>
              <a:gd name="connsiteY8" fmla="*/ 0 h 5713918"/>
              <a:gd name="connsiteX9" fmla="*/ 7518398 w 7518398"/>
              <a:gd name="connsiteY9" fmla="*/ 0 h 5713918"/>
              <a:gd name="connsiteX10" fmla="*/ 7518398 w 7518398"/>
              <a:gd name="connsiteY10" fmla="*/ 4379183 h 5713918"/>
              <a:gd name="connsiteX11" fmla="*/ 3806436 w 7518398"/>
              <a:gd name="connsiteY11" fmla="*/ 4379183 h 5713918"/>
              <a:gd name="connsiteX12" fmla="*/ 0 w 7518398"/>
              <a:gd name="connsiteY12" fmla="*/ 0 h 5713918"/>
              <a:gd name="connsiteX13" fmla="*/ 3702527 w 7518398"/>
              <a:gd name="connsiteY13" fmla="*/ 0 h 5713918"/>
              <a:gd name="connsiteX14" fmla="*/ 3702527 w 7518398"/>
              <a:gd name="connsiteY14" fmla="*/ 4379183 h 5713918"/>
              <a:gd name="connsiteX15" fmla="*/ 0 w 7518398"/>
              <a:gd name="connsiteY15" fmla="*/ 4379183 h 571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518398" h="5713918">
                <a:moveTo>
                  <a:pt x="3806436" y="4479475"/>
                </a:moveTo>
                <a:lnTo>
                  <a:pt x="7518398" y="4479475"/>
                </a:lnTo>
                <a:lnTo>
                  <a:pt x="7518398" y="5713918"/>
                </a:lnTo>
                <a:lnTo>
                  <a:pt x="3806436" y="5713918"/>
                </a:lnTo>
                <a:close/>
                <a:moveTo>
                  <a:pt x="0" y="4479475"/>
                </a:moveTo>
                <a:lnTo>
                  <a:pt x="3702527" y="4479475"/>
                </a:lnTo>
                <a:lnTo>
                  <a:pt x="3702527" y="5713918"/>
                </a:lnTo>
                <a:lnTo>
                  <a:pt x="0" y="5713918"/>
                </a:lnTo>
                <a:close/>
                <a:moveTo>
                  <a:pt x="3806436" y="0"/>
                </a:moveTo>
                <a:lnTo>
                  <a:pt x="7518398" y="0"/>
                </a:lnTo>
                <a:lnTo>
                  <a:pt x="7518398" y="4379183"/>
                </a:lnTo>
                <a:lnTo>
                  <a:pt x="3806436" y="4379183"/>
                </a:lnTo>
                <a:close/>
                <a:moveTo>
                  <a:pt x="0" y="0"/>
                </a:moveTo>
                <a:lnTo>
                  <a:pt x="3702527" y="0"/>
                </a:lnTo>
                <a:lnTo>
                  <a:pt x="3702527" y="4379183"/>
                </a:lnTo>
                <a:lnTo>
                  <a:pt x="0" y="43791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7795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troducti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9CC542F-D03C-4537-9B6E-7F653B6515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2878091"/>
            <a:ext cx="3729789" cy="3440485"/>
          </a:xfrm>
        </p:spPr>
        <p:txBody>
          <a:bodyPr tIns="182880" bIns="182880" anchor="ctr" anchorCtr="0">
            <a:noAutofit/>
          </a:bodyPr>
          <a:lstStyle/>
          <a:p>
            <a:r>
              <a:rPr lang="en-US" dirty="0"/>
              <a:t>Click to add title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0F1D2B-CBE7-6279-2158-7A9F3B5D5C6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57200" y="670560"/>
            <a:ext cx="11267440" cy="2139696"/>
          </a:xfrm>
          <a:custGeom>
            <a:avLst/>
            <a:gdLst>
              <a:gd name="connsiteX0" fmla="*/ 3783068 w 11267440"/>
              <a:gd name="connsiteY0" fmla="*/ 0 h 2139696"/>
              <a:gd name="connsiteX1" fmla="*/ 11267440 w 11267440"/>
              <a:gd name="connsiteY1" fmla="*/ 0 h 2139696"/>
              <a:gd name="connsiteX2" fmla="*/ 11267440 w 11267440"/>
              <a:gd name="connsiteY2" fmla="*/ 2139696 h 2139696"/>
              <a:gd name="connsiteX3" fmla="*/ 3783068 w 11267440"/>
              <a:gd name="connsiteY3" fmla="*/ 2139696 h 2139696"/>
              <a:gd name="connsiteX4" fmla="*/ 0 w 11267440"/>
              <a:gd name="connsiteY4" fmla="*/ 0 h 2139696"/>
              <a:gd name="connsiteX5" fmla="*/ 3677799 w 11267440"/>
              <a:gd name="connsiteY5" fmla="*/ 0 h 2139696"/>
              <a:gd name="connsiteX6" fmla="*/ 3677799 w 11267440"/>
              <a:gd name="connsiteY6" fmla="*/ 2139696 h 2139696"/>
              <a:gd name="connsiteX7" fmla="*/ 0 w 11267440"/>
              <a:gd name="connsiteY7" fmla="*/ 2139696 h 213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267440" h="2139696">
                <a:moveTo>
                  <a:pt x="3783068" y="0"/>
                </a:moveTo>
                <a:lnTo>
                  <a:pt x="11267440" y="0"/>
                </a:lnTo>
                <a:lnTo>
                  <a:pt x="11267440" y="2139696"/>
                </a:lnTo>
                <a:lnTo>
                  <a:pt x="3783068" y="2139696"/>
                </a:lnTo>
                <a:close/>
                <a:moveTo>
                  <a:pt x="0" y="0"/>
                </a:moveTo>
                <a:lnTo>
                  <a:pt x="3677799" y="0"/>
                </a:lnTo>
                <a:lnTo>
                  <a:pt x="3677799" y="2139696"/>
                </a:lnTo>
                <a:lnTo>
                  <a:pt x="0" y="213969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 anchorCtr="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135EE74D-5A60-B83C-5C2D-7B6FEA778FC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305827" y="2878091"/>
            <a:ext cx="7418813" cy="3440485"/>
          </a:xfrm>
        </p:spPr>
        <p:txBody>
          <a:bodyPr anchor="ctr" anchorCtr="0">
            <a:normAutofit/>
          </a:bodyPr>
          <a:lstStyle>
            <a:lvl1pPr marL="283464" indent="-283464">
              <a:buFont typeface="Arial" panose="020B0604020202020204" pitchFamily="34" charset="0"/>
              <a:buChar char="•"/>
              <a:defRPr/>
            </a:lvl1pPr>
            <a:lvl2pPr marL="283464" indent="-283464">
              <a:buFont typeface="Arial" panose="020B0604020202020204" pitchFamily="34" charset="0"/>
              <a:buChar char="•"/>
              <a:defRPr/>
            </a:lvl2pPr>
            <a:lvl3pPr marL="283464" indent="-283464">
              <a:buFont typeface="Arial" panose="020B0604020202020204" pitchFamily="34" charset="0"/>
              <a:buChar char="•"/>
              <a:defRPr/>
            </a:lvl3pPr>
            <a:lvl4pPr marL="283464" indent="-283464">
              <a:buFont typeface="Arial" panose="020B0604020202020204" pitchFamily="34" charset="0"/>
              <a:buChar char="•"/>
              <a:defRPr/>
            </a:lvl4pPr>
            <a:lvl5pPr marL="283464" indent="-283464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add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BCF1FAD-0BAD-2574-3352-B152DF76C150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EC328E41-645E-D257-FFF3-93344A8E4FA5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EF9E45A-6561-C074-14CE-B3B63476D22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1067213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85836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585720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99840"/>
            <a:ext cx="9144000" cy="2052320"/>
          </a:xfrm>
        </p:spPr>
        <p:txBody>
          <a:bodyPr anchor="t">
            <a:noAutofit/>
          </a:bodyPr>
          <a:lstStyle>
            <a:lvl1pPr marL="0" indent="0" algn="ctr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685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690880"/>
            <a:ext cx="1126744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ECA520B1-DC84-A47D-1F5E-CCD567EB2D8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457200" y="2187362"/>
            <a:ext cx="3657600" cy="3633047"/>
          </a:xfrm>
        </p:spPr>
        <p:txBody>
          <a:bodyPr anchor="t">
            <a:normAutofit/>
          </a:bodyPr>
          <a:lstStyle>
            <a:lvl1pPr marL="342900" indent="-342900">
              <a:buFont typeface="+mj-lt"/>
              <a:buAutoNum type="arabicPeriod"/>
              <a:defRPr sz="1800"/>
            </a:lvl1pPr>
            <a:lvl2pPr marL="914400" indent="-342900">
              <a:buFont typeface="+mj-lt"/>
              <a:buAutoNum type="alphaLcPeriod"/>
              <a:defRPr sz="1800"/>
            </a:lvl2pPr>
            <a:lvl3pPr marL="1371600" indent="-342900">
              <a:buFont typeface="+mj-lt"/>
              <a:buAutoNum type="arabicPeriod"/>
              <a:defRPr sz="1800"/>
            </a:lvl3pPr>
            <a:lvl4pPr marL="1600200" indent="-342900">
              <a:buFont typeface="+mj-lt"/>
              <a:buAutoNum type="alphaLcParenR"/>
              <a:defRPr sz="1800"/>
            </a:lvl4pPr>
            <a:lvl5pPr marL="2057400" indent="-400050">
              <a:buFont typeface="+mj-lt"/>
              <a:buAutoNum type="romanLcPeriod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282437" y="2187361"/>
            <a:ext cx="7442203" cy="3633047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0">
              <a:defRPr sz="1800"/>
            </a:lvl2pPr>
            <a:lvl3pPr marL="548640">
              <a:defRPr sz="1800"/>
            </a:lvl3pPr>
            <a:lvl4pPr marL="822960">
              <a:defRPr sz="1800"/>
            </a:lvl4pPr>
            <a:lvl5pPr marL="1097280"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" y="6423914"/>
            <a:ext cx="704120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558300" y="6423914"/>
            <a:ext cx="116634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98338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subtitle +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08219" y="741363"/>
            <a:ext cx="5626579" cy="1286219"/>
          </a:xfrm>
        </p:spPr>
        <p:txBody>
          <a:bodyPr anchor="b">
            <a:noAutofit/>
          </a:bodyPr>
          <a:lstStyle>
            <a:lvl1pPr algn="l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BE840D-FAED-31D9-AF31-112670D0FA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761684"/>
            <a:ext cx="5171440" cy="5662230"/>
          </a:xfrm>
          <a:custGeom>
            <a:avLst/>
            <a:gdLst>
              <a:gd name="connsiteX0" fmla="*/ 0 w 5171440"/>
              <a:gd name="connsiteY0" fmla="*/ 5056400 h 5662230"/>
              <a:gd name="connsiteX1" fmla="*/ 3685975 w 5171440"/>
              <a:gd name="connsiteY1" fmla="*/ 5056400 h 5662230"/>
              <a:gd name="connsiteX2" fmla="*/ 3685975 w 5171440"/>
              <a:gd name="connsiteY2" fmla="*/ 5662230 h 5662230"/>
              <a:gd name="connsiteX3" fmla="*/ 0 w 5171440"/>
              <a:gd name="connsiteY3" fmla="*/ 5662230 h 5662230"/>
              <a:gd name="connsiteX4" fmla="*/ 3789884 w 5171440"/>
              <a:gd name="connsiteY4" fmla="*/ 0 h 5662230"/>
              <a:gd name="connsiteX5" fmla="*/ 5171440 w 5171440"/>
              <a:gd name="connsiteY5" fmla="*/ 0 h 5662230"/>
              <a:gd name="connsiteX6" fmla="*/ 5171440 w 5171440"/>
              <a:gd name="connsiteY6" fmla="*/ 5662230 h 5662230"/>
              <a:gd name="connsiteX7" fmla="*/ 3789884 w 5171440"/>
              <a:gd name="connsiteY7" fmla="*/ 5662230 h 5662230"/>
              <a:gd name="connsiteX8" fmla="*/ 3789884 w 5171440"/>
              <a:gd name="connsiteY8" fmla="*/ 5056400 h 5662230"/>
              <a:gd name="connsiteX9" fmla="*/ 5168980 w 5171440"/>
              <a:gd name="connsiteY9" fmla="*/ 5056400 h 5662230"/>
              <a:gd name="connsiteX10" fmla="*/ 5168980 w 5171440"/>
              <a:gd name="connsiteY10" fmla="*/ 4956108 h 5662230"/>
              <a:gd name="connsiteX11" fmla="*/ 3789884 w 5171440"/>
              <a:gd name="connsiteY11" fmla="*/ 4956108 h 5662230"/>
              <a:gd name="connsiteX12" fmla="*/ 0 w 5171440"/>
              <a:gd name="connsiteY12" fmla="*/ 0 h 5662230"/>
              <a:gd name="connsiteX13" fmla="*/ 3685975 w 5171440"/>
              <a:gd name="connsiteY13" fmla="*/ 0 h 5662230"/>
              <a:gd name="connsiteX14" fmla="*/ 3685975 w 5171440"/>
              <a:gd name="connsiteY14" fmla="*/ 4956108 h 5662230"/>
              <a:gd name="connsiteX15" fmla="*/ 0 w 5171440"/>
              <a:gd name="connsiteY15" fmla="*/ 4956108 h 56622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71440" h="5662230">
                <a:moveTo>
                  <a:pt x="0" y="5056400"/>
                </a:moveTo>
                <a:lnTo>
                  <a:pt x="3685975" y="5056400"/>
                </a:lnTo>
                <a:lnTo>
                  <a:pt x="3685975" y="5662230"/>
                </a:lnTo>
                <a:lnTo>
                  <a:pt x="0" y="5662230"/>
                </a:lnTo>
                <a:close/>
                <a:moveTo>
                  <a:pt x="3789884" y="0"/>
                </a:moveTo>
                <a:lnTo>
                  <a:pt x="5171440" y="0"/>
                </a:lnTo>
                <a:lnTo>
                  <a:pt x="5171440" y="5662230"/>
                </a:lnTo>
                <a:lnTo>
                  <a:pt x="3789884" y="5662230"/>
                </a:lnTo>
                <a:lnTo>
                  <a:pt x="3789884" y="5056400"/>
                </a:lnTo>
                <a:lnTo>
                  <a:pt x="5168980" y="5056400"/>
                </a:lnTo>
                <a:lnTo>
                  <a:pt x="5168980" y="4956108"/>
                </a:lnTo>
                <a:lnTo>
                  <a:pt x="3789884" y="4956108"/>
                </a:lnTo>
                <a:close/>
                <a:moveTo>
                  <a:pt x="0" y="0"/>
                </a:moveTo>
                <a:lnTo>
                  <a:pt x="3685975" y="0"/>
                </a:lnTo>
                <a:lnTo>
                  <a:pt x="3685975" y="4956108"/>
                </a:lnTo>
                <a:lnTo>
                  <a:pt x="0" y="495610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1E22983C-26B8-DE15-E309-D0E93B8C699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106160" y="2235200"/>
            <a:ext cx="5628639" cy="4188713"/>
          </a:xfrm>
        </p:spPr>
        <p:txBody>
          <a:bodyPr anchor="t" anchorCtr="0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89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633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57535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40" y="725444"/>
            <a:ext cx="11277600" cy="1044253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3342640" cy="3992880"/>
          </a:xfrm>
        </p:spPr>
        <p:txBody>
          <a:bodyPr anchor="t"/>
          <a:lstStyle>
            <a:lvl1pPr marL="0" indent="0">
              <a:buNone/>
              <a:defRPr/>
            </a:lvl1pPr>
            <a:lvl2pPr marL="324000" indent="0">
              <a:buNone/>
              <a:defRPr/>
            </a:lvl2pPr>
            <a:lvl3pPr marL="630000" indent="0">
              <a:buNone/>
              <a:defRPr/>
            </a:lvl3pPr>
            <a:lvl4pPr marL="1008000" indent="0">
              <a:buNone/>
              <a:defRPr/>
            </a:lvl4pPr>
            <a:lvl5pPr marL="13680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236720" y="2236109"/>
            <a:ext cx="7498080" cy="4002131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82290" y="6423914"/>
            <a:ext cx="1052510" cy="365125"/>
          </a:xfrm>
        </p:spPr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2918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D0F196A1-2430-4797-B656-A38302FAF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151" y="666984"/>
            <a:ext cx="3672970" cy="2125911"/>
          </a:xfrm>
        </p:spPr>
        <p:txBody>
          <a:bodyPr>
            <a:noAutofit/>
          </a:bodyPr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5A0AD703-0A43-5323-CCB2-832D424EF2DB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62151" y="2862479"/>
            <a:ext cx="3672970" cy="3491849"/>
          </a:xfrm>
        </p:spPr>
        <p:txBody>
          <a:bodyPr anchor="t" anchorCtr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add text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627B629-9CBE-3ECF-2D88-F07AACD0374E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231970" y="666985"/>
            <a:ext cx="7497880" cy="5687344"/>
          </a:xfrm>
          <a:custGeom>
            <a:avLst/>
            <a:gdLst>
              <a:gd name="connsiteX0" fmla="*/ 3803282 w 7497880"/>
              <a:gd name="connsiteY0" fmla="*/ 0 h 5687344"/>
              <a:gd name="connsiteX1" fmla="*/ 7497880 w 7497880"/>
              <a:gd name="connsiteY1" fmla="*/ 0 h 5687344"/>
              <a:gd name="connsiteX2" fmla="*/ 7497880 w 7497880"/>
              <a:gd name="connsiteY2" fmla="*/ 4581885 h 5687344"/>
              <a:gd name="connsiteX3" fmla="*/ 3803282 w 7497880"/>
              <a:gd name="connsiteY3" fmla="*/ 4581885 h 5687344"/>
              <a:gd name="connsiteX4" fmla="*/ 0 w 7497880"/>
              <a:gd name="connsiteY4" fmla="*/ 0 h 5687344"/>
              <a:gd name="connsiteX5" fmla="*/ 3699373 w 7497880"/>
              <a:gd name="connsiteY5" fmla="*/ 0 h 5687344"/>
              <a:gd name="connsiteX6" fmla="*/ 3699373 w 7497880"/>
              <a:gd name="connsiteY6" fmla="*/ 4581885 h 5687344"/>
              <a:gd name="connsiteX7" fmla="*/ 2 w 7497880"/>
              <a:gd name="connsiteY7" fmla="*/ 4581885 h 5687344"/>
              <a:gd name="connsiteX8" fmla="*/ 2 w 7497880"/>
              <a:gd name="connsiteY8" fmla="*/ 4679200 h 5687344"/>
              <a:gd name="connsiteX9" fmla="*/ 3699373 w 7497880"/>
              <a:gd name="connsiteY9" fmla="*/ 4679200 h 5687344"/>
              <a:gd name="connsiteX10" fmla="*/ 3699373 w 7497880"/>
              <a:gd name="connsiteY10" fmla="*/ 5679350 h 5687344"/>
              <a:gd name="connsiteX11" fmla="*/ 3803282 w 7497880"/>
              <a:gd name="connsiteY11" fmla="*/ 5679350 h 5687344"/>
              <a:gd name="connsiteX12" fmla="*/ 3803282 w 7497880"/>
              <a:gd name="connsiteY12" fmla="*/ 4679200 h 5687344"/>
              <a:gd name="connsiteX13" fmla="*/ 7497880 w 7497880"/>
              <a:gd name="connsiteY13" fmla="*/ 4679200 h 5687344"/>
              <a:gd name="connsiteX14" fmla="*/ 7497880 w 7497880"/>
              <a:gd name="connsiteY14" fmla="*/ 5687344 h 5687344"/>
              <a:gd name="connsiteX15" fmla="*/ 0 w 7497880"/>
              <a:gd name="connsiteY15" fmla="*/ 5687344 h 5687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497880" h="5687344">
                <a:moveTo>
                  <a:pt x="3803282" y="0"/>
                </a:moveTo>
                <a:lnTo>
                  <a:pt x="7497880" y="0"/>
                </a:lnTo>
                <a:lnTo>
                  <a:pt x="7497880" y="4581885"/>
                </a:lnTo>
                <a:lnTo>
                  <a:pt x="3803282" y="4581885"/>
                </a:lnTo>
                <a:close/>
                <a:moveTo>
                  <a:pt x="0" y="0"/>
                </a:moveTo>
                <a:lnTo>
                  <a:pt x="3699373" y="0"/>
                </a:lnTo>
                <a:lnTo>
                  <a:pt x="3699373" y="4581885"/>
                </a:lnTo>
                <a:lnTo>
                  <a:pt x="2" y="4581885"/>
                </a:lnTo>
                <a:lnTo>
                  <a:pt x="2" y="4679200"/>
                </a:lnTo>
                <a:lnTo>
                  <a:pt x="3699373" y="4679200"/>
                </a:lnTo>
                <a:lnTo>
                  <a:pt x="3699373" y="5679350"/>
                </a:lnTo>
                <a:lnTo>
                  <a:pt x="3803282" y="5679350"/>
                </a:lnTo>
                <a:lnTo>
                  <a:pt x="3803282" y="4679200"/>
                </a:lnTo>
                <a:lnTo>
                  <a:pt x="7497880" y="4679200"/>
                </a:lnTo>
                <a:lnTo>
                  <a:pt x="7497880" y="5687344"/>
                </a:lnTo>
                <a:lnTo>
                  <a:pt x="0" y="568734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t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 dirty="0"/>
              <a:t>Click to add picture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DD7D93-4C4D-E385-9F8C-40536F0BDEA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 noProof="0"/>
              <a:t>20XX</a:t>
            </a:r>
            <a:endParaRPr lang="en-US" noProof="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C99FA72-244D-9DC3-C9B7-E7DAD50A01F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25A4F6F-66FD-CDA5-7F8F-F5FD6382CFC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0677340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89231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1489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8614927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4915542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97532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2013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89077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8643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457D222-120F-E222-DE7E-B44B0BC1863F}"/>
              </a:ext>
            </a:extLst>
          </p:cNvPr>
          <p:cNvGrpSpPr/>
          <p:nvPr userDrawn="1"/>
        </p:nvGrpSpPr>
        <p:grpSpPr>
          <a:xfrm>
            <a:off x="428696" y="482137"/>
            <a:ext cx="11301155" cy="81191"/>
            <a:chOff x="428696" y="482137"/>
            <a:chExt cx="11301155" cy="8119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9DF259B-1168-B954-21F8-A08A3C462F3C}"/>
                </a:ext>
              </a:extLst>
            </p:cNvPr>
            <p:cNvSpPr/>
            <p:nvPr/>
          </p:nvSpPr>
          <p:spPr>
            <a:xfrm flipV="1">
              <a:off x="428696" y="482137"/>
              <a:ext cx="3703321" cy="81191"/>
            </a:xfrm>
            <a:prstGeom prst="rect">
              <a:avLst/>
            </a:prstGeom>
            <a:solidFill>
              <a:schemeClr val="accent3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5A595C-AA3A-9D82-01BB-7810CE5F7A5E}"/>
                </a:ext>
              </a:extLst>
            </p:cNvPr>
            <p:cNvSpPr/>
            <p:nvPr/>
          </p:nvSpPr>
          <p:spPr>
            <a:xfrm flipV="1">
              <a:off x="4235926" y="482137"/>
              <a:ext cx="3703321" cy="81191"/>
            </a:xfrm>
            <a:prstGeom prst="rect">
              <a:avLst/>
            </a:prstGeom>
            <a:solidFill>
              <a:schemeClr val="accent1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178CB63-8F78-566B-8120-9DC73FB7B23B}"/>
                </a:ext>
              </a:extLst>
            </p:cNvPr>
            <p:cNvSpPr/>
            <p:nvPr/>
          </p:nvSpPr>
          <p:spPr>
            <a:xfrm flipV="1">
              <a:off x="8026530" y="482137"/>
              <a:ext cx="3703321" cy="81191"/>
            </a:xfrm>
            <a:prstGeom prst="rect">
              <a:avLst/>
            </a:prstGeom>
            <a:solidFill>
              <a:schemeClr val="accent4"/>
            </a:solidFill>
            <a:ln w="53975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0910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0" r:id="rId1"/>
    <p:sldLayoutId id="2147483801" r:id="rId2"/>
    <p:sldLayoutId id="2147483802" r:id="rId3"/>
    <p:sldLayoutId id="2147483803" r:id="rId4"/>
    <p:sldLayoutId id="2147483804" r:id="rId5"/>
    <p:sldLayoutId id="2147483805" r:id="rId6"/>
    <p:sldLayoutId id="2147483806" r:id="rId7"/>
    <p:sldLayoutId id="2147483807" r:id="rId8"/>
    <p:sldLayoutId id="2147483808" r:id="rId9"/>
    <p:sldLayoutId id="2147483809" r:id="rId10"/>
    <p:sldLayoutId id="2147483810" r:id="rId11"/>
    <p:sldLayoutId id="2147483811" r:id="rId12"/>
    <p:sldLayoutId id="2147483812" r:id="rId13"/>
    <p:sldLayoutId id="2147483813" r:id="rId14"/>
    <p:sldLayoutId id="2147483814" r:id="rId15"/>
    <p:sldLayoutId id="2147483815" r:id="rId16"/>
    <p:sldLayoutId id="2147483816" r:id="rId17"/>
    <p:sldLayoutId id="2147483817" r:id="rId18"/>
    <p:sldLayoutId id="2147483818" r:id="rId19"/>
    <p:sldLayoutId id="2147483819" r:id="rId20"/>
    <p:sldLayoutId id="2147483822" r:id="rId2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5" Type="http://schemas.openxmlformats.org/officeDocument/2006/relationships/hyperlink" Target="https://creativecommons.org/licenses/by-sa/3.0/" TargetMode="External"/><Relationship Id="rId4" Type="http://schemas.openxmlformats.org/officeDocument/2006/relationships/hyperlink" Target="https://opensource.com/article/20/11/chaoss-open-source-events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medicaid.gov/dataset/d890d3a9-6b00-43fd-8b31-fcba4c8e2909/data?conditions%5b0%5d%5bresource%5d=t&amp;conditions%5b0%5d%5bproperty%5d=state&amp;conditions%5b0%5d%5bvalue%5d=CA&amp;conditions%5b0%5d%5boperator%5d=%3D" TargetMode="External"/><Relationship Id="rId2" Type="http://schemas.openxmlformats.org/officeDocument/2006/relationships/hyperlink" Target="https://www.benefits.gov/benefit/1620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0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ngall.com/confused-png/download/150157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eativecommons.org/licenses/by-nc/3.0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9F0267-9D1C-BDA9-A152-B01CD379FC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2023 California Medicaid Analysis</a:t>
            </a:r>
          </a:p>
        </p:txBody>
      </p:sp>
      <p:pic>
        <p:nvPicPr>
          <p:cNvPr id="10" name="Picture Placeholder 9" descr="A stethoscope on a clipboard">
            <a:extLst>
              <a:ext uri="{FF2B5EF4-FFF2-40B4-BE49-F238E27FC236}">
                <a16:creationId xmlns:a16="http://schemas.microsoft.com/office/drawing/2014/main" id="{CC4B82FA-2EA0-5319-6B9C-8D78349FCB0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t="28164" b="28164"/>
          <a:stretch/>
        </p:blipFill>
        <p:spPr/>
      </p:pic>
    </p:spTree>
    <p:extLst>
      <p:ext uri="{BB962C8B-B14F-4D97-AF65-F5344CB8AC3E}">
        <p14:creationId xmlns:p14="http://schemas.microsoft.com/office/powerpoint/2010/main" val="1039759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26B4480E-B7FF-4481-890E-043A69AE6F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D92A2E6E-E7AB-92FB-0E6F-133483021C2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64C13BAB-7C00-4D21-A857-E3D41C0A2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CA7E90F-7383-4A8D-B3B2-977D30D270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4797" y="1661699"/>
            <a:ext cx="3703320" cy="94997"/>
          </a:xfrm>
          <a:prstGeom prst="rect">
            <a:avLst/>
          </a:prstGeom>
          <a:solidFill>
            <a:srgbClr val="0DB8EC">
              <a:alpha val="4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F1FF39A-AC3C-4066-9D4C-519AA22812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chemeClr val="tx1">
              <a:alpha val="50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153E7C7A-D853-434A-AA24-D8C247D80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35983" y="1812471"/>
            <a:ext cx="3702134" cy="3383831"/>
          </a:xfrm>
          <a:prstGeom prst="rect">
            <a:avLst/>
          </a:prstGeom>
          <a:solidFill>
            <a:srgbClr val="0DB8EC">
              <a:alpha val="40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1" name="Title 30">
            <a:extLst>
              <a:ext uri="{FF2B5EF4-FFF2-40B4-BE49-F238E27FC236}">
                <a16:creationId xmlns:a16="http://schemas.microsoft.com/office/drawing/2014/main" id="{B045D6AF-532B-394C-0C6F-38B6628CE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9065" y="2324906"/>
            <a:ext cx="3403426" cy="158869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chemeClr val="bg1"/>
                </a:solidFill>
              </a:rPr>
              <a:t>Metrics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85849E2-DD88-A25D-9D80-E3CB97A7E168}"/>
              </a:ext>
            </a:extLst>
          </p:cNvPr>
          <p:cNvSpPr txBox="1"/>
          <p:nvPr/>
        </p:nvSpPr>
        <p:spPr>
          <a:xfrm>
            <a:off x="9771144" y="6657945"/>
            <a:ext cx="242085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4" tooltip="https://opensource.com/article/20/11/chaoss-open-source-event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5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0959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FBABE54-E1DA-66BE-755D-4EA3D3705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1020431"/>
            <a:ext cx="10993549" cy="14750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Top 10 Reimbursed Prescriptions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12" name="Picture 11" descr="A graph of blue bars&#10;&#10;Description automatically generated with medium confidence">
            <a:extLst>
              <a:ext uri="{FF2B5EF4-FFF2-40B4-BE49-F238E27FC236}">
                <a16:creationId xmlns:a16="http://schemas.microsoft.com/office/drawing/2014/main" id="{1FB9A923-156B-F488-D851-9E419D069C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000" r="1" b="3858"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FB82883-1DC0-4BE1-A607-009095F335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graph with blue dots and numbers&#10;&#10;Description automatically generated">
            <a:extLst>
              <a:ext uri="{FF2B5EF4-FFF2-40B4-BE49-F238E27FC236}">
                <a16:creationId xmlns:a16="http://schemas.microsoft.com/office/drawing/2014/main" id="{A34090A3-0277-02E4-DF9A-5701B94E90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09" r="19547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FA98EAA-A866-4C95-A2A8-44E46FBAD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56000">
                <a:schemeClr val="tx1">
                  <a:alpha val="39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E618A4-5020-A570-BAAC-71C22849B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03121" y="68508"/>
            <a:ext cx="7985759" cy="86882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dirty="0">
                <a:solidFill>
                  <a:schemeClr val="accent6"/>
                </a:solidFill>
              </a:rPr>
              <a:t>Number of Prescriptions vs. </a:t>
            </a:r>
            <a:br>
              <a:rPr lang="en-US" dirty="0">
                <a:solidFill>
                  <a:schemeClr val="accent6"/>
                </a:solidFill>
              </a:rPr>
            </a:br>
            <a:r>
              <a:rPr lang="en-US" dirty="0">
                <a:solidFill>
                  <a:schemeClr val="accent6"/>
                </a:solidFill>
              </a:rPr>
              <a:t>Units Reimbursed</a:t>
            </a:r>
          </a:p>
        </p:txBody>
      </p:sp>
    </p:spTree>
    <p:extLst>
      <p:ext uri="{BB962C8B-B14F-4D97-AF65-F5344CB8AC3E}">
        <p14:creationId xmlns:p14="http://schemas.microsoft.com/office/powerpoint/2010/main" val="3695820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2852671-8EB6-4EAF-8AF8-65CF3FD664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FF998917-77A1-33E1-48A8-B956AA6585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3" y="-389029"/>
            <a:ext cx="12192000" cy="4968238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65523"/>
            <a:ext cx="11303626" cy="2045243"/>
          </a:xfrm>
          <a:prstGeom prst="rect">
            <a:avLst/>
          </a:prstGeom>
          <a:solidFill>
            <a:srgbClr val="465359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Title 16">
            <a:extLst>
              <a:ext uri="{FF2B5EF4-FFF2-40B4-BE49-F238E27FC236}">
                <a16:creationId xmlns:a16="http://schemas.microsoft.com/office/drawing/2014/main" id="{EBA544F6-BF8C-2C87-3906-146BEDB4C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4572000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Number of Prescriptions &amp; Utilization TYpe</a:t>
            </a:r>
          </a:p>
        </p:txBody>
      </p:sp>
    </p:spTree>
    <p:extLst>
      <p:ext uri="{BB962C8B-B14F-4D97-AF65-F5344CB8AC3E}">
        <p14:creationId xmlns:p14="http://schemas.microsoft.com/office/powerpoint/2010/main" val="2676905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9171204-6A50-40E1-B631-84CEDFC93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6C973F6-5187-412F-AACC-6E3FF8A6A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628" y="496959"/>
            <a:ext cx="1106164" cy="585973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11AE14F-1B7E-41E6-B579-2F71D1350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856" y="496958"/>
            <a:ext cx="9961047" cy="36780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072E1CF-AEBB-F57F-8EA1-C5D0EA2FF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3715" y="708498"/>
            <a:ext cx="7574507" cy="3330055"/>
          </a:xfrm>
        </p:spPr>
        <p:txBody>
          <a:bodyPr anchor="ctr">
            <a:normAutofit/>
          </a:bodyPr>
          <a:lstStyle/>
          <a:p>
            <a:r>
              <a:rPr lang="en-US" sz="6000">
                <a:solidFill>
                  <a:srgbClr val="FFFFFF"/>
                </a:solidFill>
              </a:rPr>
              <a:t>Sources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52BB805-F7B7-4B80-A1C5-385D4DAF7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12789" y="4284212"/>
            <a:ext cx="9961115" cy="2072481"/>
          </a:xfrm>
          <a:prstGeom prst="rect">
            <a:avLst/>
          </a:prstGeom>
          <a:solidFill>
            <a:srgbClr val="6C7781">
              <a:alpha val="8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13A95CB3-549F-6556-91FB-A369BDD877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3715" y="4502576"/>
            <a:ext cx="7574507" cy="1640983"/>
          </a:xfrm>
        </p:spPr>
        <p:txBody>
          <a:bodyPr anchor="t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CA Benefits [</a:t>
            </a:r>
            <a:r>
              <a:rPr lang="en-US" sz="3200">
                <a:solidFill>
                  <a:srgbClr val="FFFFFF"/>
                </a:solidFill>
                <a:hlinkClick r:id="rId2"/>
              </a:rPr>
              <a:t>link</a:t>
            </a:r>
            <a:r>
              <a:rPr lang="en-US" sz="3200">
                <a:solidFill>
                  <a:srgbClr val="FFFFFF"/>
                </a:solidFill>
              </a:rPr>
              <a:t>]</a:t>
            </a:r>
          </a:p>
          <a:p>
            <a:r>
              <a:rPr lang="en-US" sz="3200">
                <a:solidFill>
                  <a:srgbClr val="FFFFFF"/>
                </a:solidFill>
              </a:rPr>
              <a:t>Data Medicaid [</a:t>
            </a:r>
            <a:r>
              <a:rPr lang="en-US" sz="3200">
                <a:solidFill>
                  <a:srgbClr val="FFFFFF"/>
                </a:solidFill>
                <a:hlinkClick r:id="rId3"/>
              </a:rPr>
              <a:t>Link</a:t>
            </a:r>
            <a:r>
              <a:rPr lang="en-US" sz="3200">
                <a:solidFill>
                  <a:srgbClr val="FFFFFF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574806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FB23E1E4-7CB2-923B-9D41-672CB85E0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	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667A9A-3428-68BE-D555-0DE1859FDF8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Introduction to Medi-Cal</a:t>
            </a:r>
          </a:p>
          <a:p>
            <a:r>
              <a:rPr lang="en-US" dirty="0"/>
              <a:t>Utilization</a:t>
            </a:r>
          </a:p>
          <a:p>
            <a:r>
              <a:rPr lang="en-US" dirty="0"/>
              <a:t>Reimbursement</a:t>
            </a:r>
          </a:p>
          <a:p>
            <a:r>
              <a:rPr lang="en-US" dirty="0"/>
              <a:t>Metrics</a:t>
            </a:r>
          </a:p>
        </p:txBody>
      </p:sp>
      <p:pic>
        <p:nvPicPr>
          <p:cNvPr id="34" name="Picture Placeholder 21" descr="A close-up of a stethoscope">
            <a:extLst>
              <a:ext uri="{FF2B5EF4-FFF2-40B4-BE49-F238E27FC236}">
                <a16:creationId xmlns:a16="http://schemas.microsoft.com/office/drawing/2014/main" id="{63F55FD3-B051-BD22-347E-065B72C87E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48" r="148"/>
          <a:stretch/>
        </p:blipFill>
        <p:spPr/>
      </p:pic>
    </p:spTree>
    <p:extLst>
      <p:ext uri="{BB962C8B-B14F-4D97-AF65-F5344CB8AC3E}">
        <p14:creationId xmlns:p14="http://schemas.microsoft.com/office/powerpoint/2010/main" val="2201125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B68E91FE-1E96-9012-B0A7-9E9605A1D0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Medicaid &amp; Medi-Cal</a:t>
            </a:r>
          </a:p>
        </p:txBody>
      </p:sp>
      <p:pic>
        <p:nvPicPr>
          <p:cNvPr id="19" name="Picture Placeholder 18" descr="A close-up of a person wearing scrubs">
            <a:extLst>
              <a:ext uri="{FF2B5EF4-FFF2-40B4-BE49-F238E27FC236}">
                <a16:creationId xmlns:a16="http://schemas.microsoft.com/office/drawing/2014/main" id="{B92D438B-6D57-86B9-0B77-0CC42EC18F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63" b="163"/>
          <a:stretch/>
        </p:blipFill>
        <p:spPr/>
      </p:pic>
    </p:spTree>
    <p:extLst>
      <p:ext uri="{BB962C8B-B14F-4D97-AF65-F5344CB8AC3E}">
        <p14:creationId xmlns:p14="http://schemas.microsoft.com/office/powerpoint/2010/main" val="1721841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6C887-B04D-E69F-B1E6-EADB5A5E12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Medi-CAL?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89B57-1919-42D9-04CD-408B80CC0A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45360"/>
            <a:ext cx="4724400" cy="3992880"/>
          </a:xfrm>
        </p:spPr>
        <p:txBody>
          <a:bodyPr/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Source Sans Pro" panose="020B0503030403020204" pitchFamily="34" charset="0"/>
              </a:rPr>
              <a:t>Medi-Cal is California's Medicaid health care program. This program pays for various medical services for children and adults with limited income and resources. Medi-Cal is supported by Federal and state taxes. Medi-Cal is a large program comprising many programs designed to assist Californians in various family and medical situations.</a:t>
            </a:r>
            <a:endParaRPr lang="en-US" dirty="0"/>
          </a:p>
        </p:txBody>
      </p:sp>
      <p:graphicFrame>
        <p:nvGraphicFramePr>
          <p:cNvPr id="6" name="Table Placeholder 3">
            <a:extLst>
              <a:ext uri="{FF2B5EF4-FFF2-40B4-BE49-F238E27FC236}">
                <a16:creationId xmlns:a16="http://schemas.microsoft.com/office/drawing/2014/main" id="{94354711-90EF-CC3C-FECB-47613B2CF35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1412807"/>
              </p:ext>
            </p:extLst>
          </p:nvPr>
        </p:nvGraphicFramePr>
        <p:xfrm>
          <a:off x="5750560" y="2236109"/>
          <a:ext cx="5984240" cy="4002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23171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66CF7-69F4-F432-4747-28EF15528D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Utilization</a:t>
            </a:r>
          </a:p>
        </p:txBody>
      </p:sp>
      <p:pic>
        <p:nvPicPr>
          <p:cNvPr id="21" name="Picture Placeholder 20" descr="Pharmaceutical research lab">
            <a:extLst>
              <a:ext uri="{FF2B5EF4-FFF2-40B4-BE49-F238E27FC236}">
                <a16:creationId xmlns:a16="http://schemas.microsoft.com/office/drawing/2014/main" id="{244AC564-6A07-A90A-B027-67CD2423BB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657" r="657"/>
          <a:stretch/>
        </p:blipFill>
        <p:spPr/>
      </p:pic>
    </p:spTree>
    <p:extLst>
      <p:ext uri="{BB962C8B-B14F-4D97-AF65-F5344CB8AC3E}">
        <p14:creationId xmlns:p14="http://schemas.microsoft.com/office/powerpoint/2010/main" val="16053062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DD651B61-325E-4E73-8445-38B0DE8AAA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42E5253-D3AC-4AC2-B766-8B34F13C2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0AE8D57-436A-4073-9A75-15BB5949F8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8C97474-5879-4DB5-B4F3-F0357104B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831CBB7-4817-4B54-A7F9-0AE2D0C47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029" y="457200"/>
            <a:ext cx="5010912" cy="9144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8" name="Content Placeholder 7" descr="A blue and red pie chart&#10;&#10;Description automatically generated">
            <a:extLst>
              <a:ext uri="{FF2B5EF4-FFF2-40B4-BE49-F238E27FC236}">
                <a16:creationId xmlns:a16="http://schemas.microsoft.com/office/drawing/2014/main" id="{ADFD8D1D-D0BE-9450-58F4-A47F4B6B627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8772" t="11242" r="18975" b="17222"/>
          <a:stretch/>
        </p:blipFill>
        <p:spPr>
          <a:xfrm>
            <a:off x="371240" y="920223"/>
            <a:ext cx="5925312" cy="5566194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96BC321D-B05F-4857-8880-97F61B9B78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7791" y="601200"/>
            <a:ext cx="5009388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EE371-70FA-292D-B6D6-7EF5C847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606" y="938022"/>
            <a:ext cx="4597758" cy="57988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Utilization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7AEE0-BCF2-FDA4-6193-1D37E176D0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873606" y="1854726"/>
            <a:ext cx="4597758" cy="427937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ffectLst/>
              </a:rPr>
              <a:t>Types</a:t>
            </a:r>
          </a:p>
          <a:p>
            <a:pPr lvl="1"/>
            <a:r>
              <a:rPr lang="en-US" dirty="0">
                <a:solidFill>
                  <a:srgbClr val="FFFFFF"/>
                </a:solidFill>
                <a:effectLst/>
              </a:rPr>
              <a:t>Fee-For-Service Utilization (FFSU)</a:t>
            </a:r>
          </a:p>
          <a:p>
            <a:pPr lvl="2"/>
            <a:r>
              <a:rPr lang="en-US" b="0" i="0" dirty="0">
                <a:solidFill>
                  <a:srgbClr val="FFFFFF"/>
                </a:solidFill>
                <a:effectLst/>
              </a:rPr>
              <a:t>A method in which doctors and other health care providers are paid for each service performed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Example: doctor visits and tests</a:t>
            </a:r>
            <a:endParaRPr lang="en-US" dirty="0">
              <a:solidFill>
                <a:srgbClr val="FFFFFF"/>
              </a:solidFill>
              <a:effectLst/>
            </a:endParaRPr>
          </a:p>
          <a:p>
            <a:pPr lvl="1"/>
            <a:r>
              <a:rPr lang="en-US" dirty="0">
                <a:solidFill>
                  <a:srgbClr val="FFFFFF"/>
                </a:solidFill>
                <a:effectLst/>
              </a:rPr>
              <a:t>Managed Care Organization Utilization(MCOU) 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A</a:t>
            </a:r>
            <a:r>
              <a:rPr lang="en-US" dirty="0">
                <a:solidFill>
                  <a:srgbClr val="FFFFFF"/>
                </a:solidFill>
                <a:effectLst/>
              </a:rPr>
              <a:t> health plan or health care company that utilizes managed care as its model to keep the quality of care high while limiting costs.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Example: insurance company or health plan</a:t>
            </a:r>
            <a:endParaRPr lang="en-US" dirty="0">
              <a:solidFill>
                <a:srgbClr val="FFFFFF"/>
              </a:solidFill>
              <a:effectLst/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10" name="Picture 9" descr="A blue and red pie chart&#10;&#10;Description automatically generated">
            <a:extLst>
              <a:ext uri="{FF2B5EF4-FFF2-40B4-BE49-F238E27FC236}">
                <a16:creationId xmlns:a16="http://schemas.microsoft.com/office/drawing/2014/main" id="{1DC8352C-FF01-112B-708A-56779C4B8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149" t="12408" r="483" b="76553"/>
          <a:stretch/>
        </p:blipFill>
        <p:spPr>
          <a:xfrm>
            <a:off x="4534423" y="502920"/>
            <a:ext cx="1376680" cy="71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7999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BEE371-70FA-292D-B6D6-7EF5C847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Utilization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8BFD1E-0E92-0736-94F0-F07CA24CAA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1193" y="2340864"/>
            <a:ext cx="7024758" cy="363448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b="0" i="0" dirty="0">
                <a:effectLst/>
                <a:highlight>
                  <a:srgbClr val="FFFFFF"/>
                </a:highlight>
              </a:rPr>
              <a:t>How to define which prescriptions get utilization types?</a:t>
            </a:r>
          </a:p>
          <a:p>
            <a:pPr lvl="1"/>
            <a:r>
              <a:rPr lang="en-US" sz="1800" b="0" i="0" dirty="0">
                <a:effectLst/>
                <a:highlight>
                  <a:srgbClr val="FFFFFF"/>
                </a:highlight>
              </a:rPr>
              <a:t>Drug utilization review (DUR)</a:t>
            </a:r>
          </a:p>
          <a:p>
            <a:pPr lvl="2"/>
            <a:r>
              <a:rPr lang="en-US" sz="1600" dirty="0">
                <a:highlight>
                  <a:srgbClr val="FFFFFF"/>
                </a:highlight>
              </a:rPr>
              <a:t>D</a:t>
            </a:r>
            <a:r>
              <a:rPr lang="en-US" sz="1600" b="0" i="0" dirty="0">
                <a:effectLst/>
                <a:highlight>
                  <a:srgbClr val="FFFFFF"/>
                </a:highlight>
              </a:rPr>
              <a:t>efined as</a:t>
            </a:r>
            <a:r>
              <a:rPr lang="en-US" sz="1600" b="0" i="0" dirty="0">
                <a:effectLst/>
              </a:rPr>
              <a:t> an authorized, ongoing review of prescribing, dispensing and use of medication. </a:t>
            </a:r>
            <a:r>
              <a:rPr lang="en-US" sz="1600" b="0" i="0" dirty="0">
                <a:effectLst/>
                <a:highlight>
                  <a:srgbClr val="FFFFFF"/>
                </a:highlight>
              </a:rPr>
              <a:t>DUR encompasses a drug review against predetermined criteria that results in changes to drug therapy when these criteria are not met.</a:t>
            </a:r>
            <a:endParaRPr lang="en-US" sz="16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058EBB3-DB74-9C34-070A-B2DDDF1F3D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1317" r="-1" b="-1"/>
          <a:stretch/>
        </p:blipFill>
        <p:spPr>
          <a:xfrm>
            <a:off x="7903543" y="2194560"/>
            <a:ext cx="3831258" cy="378079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424337A-43C6-2F2E-6E54-18A34AB182D6}"/>
              </a:ext>
            </a:extLst>
          </p:cNvPr>
          <p:cNvSpPr txBox="1"/>
          <p:nvPr/>
        </p:nvSpPr>
        <p:spPr>
          <a:xfrm>
            <a:off x="9280282" y="5775295"/>
            <a:ext cx="2454518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pngall.com/confused-png/download/15015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c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BY-NC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030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Placeholder 20" descr="Piggy bank collection top view">
            <a:extLst>
              <a:ext uri="{FF2B5EF4-FFF2-40B4-BE49-F238E27FC236}">
                <a16:creationId xmlns:a16="http://schemas.microsoft.com/office/drawing/2014/main" id="{75E7485A-FBCC-4222-2274-2B2A0804BC9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alphaModFix/>
          </a:blip>
          <a:srcRect t="22882" r="1" b="4097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E2EDC3F9-BBE3-45A8-BBC7-E154E21D9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3090890"/>
            <a:ext cx="12188952" cy="3767110"/>
          </a:xfrm>
          <a:prstGeom prst="rect">
            <a:avLst/>
          </a:prstGeom>
          <a:gradFill>
            <a:gsLst>
              <a:gs pos="42000">
                <a:schemeClr val="tx1">
                  <a:alpha val="23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6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itle 25">
            <a:extLst>
              <a:ext uri="{FF2B5EF4-FFF2-40B4-BE49-F238E27FC236}">
                <a16:creationId xmlns:a16="http://schemas.microsoft.com/office/drawing/2014/main" id="{D715DBBC-70C2-E94B-9B03-12910F0B54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3591034"/>
            <a:ext cx="10225530" cy="147501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000">
                <a:solidFill>
                  <a:schemeClr val="bg1"/>
                </a:solidFill>
              </a:rPr>
              <a:t>Reimbursement</a:t>
            </a:r>
          </a:p>
        </p:txBody>
      </p:sp>
    </p:spTree>
    <p:extLst>
      <p:ext uri="{BB962C8B-B14F-4D97-AF65-F5344CB8AC3E}">
        <p14:creationId xmlns:p14="http://schemas.microsoft.com/office/powerpoint/2010/main" val="3854442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CED7894-4F62-4A6C-8DB5-DB5BE08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FF0FD1A0-C075-EE18-B3AE-363C242D0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906" y="702156"/>
            <a:ext cx="3568661" cy="1188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0" kern="1200" cap="all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Reimbursement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536F3B4-50F6-4C52-8F76-4EB1214719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4" name="Content Placeholder 33">
            <a:extLst>
              <a:ext uri="{FF2B5EF4-FFF2-40B4-BE49-F238E27FC236}">
                <a16:creationId xmlns:a16="http://schemas.microsoft.com/office/drawing/2014/main" id="{C69167C3-302B-24DE-9CF7-D85D5D5DD20A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09906" y="1890876"/>
            <a:ext cx="3568661" cy="45099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202124"/>
                </a:solidFill>
                <a:highlight>
                  <a:srgbClr val="FFFFFF"/>
                </a:highlight>
                <a:latin typeface="Roboto" panose="020F0502020204030204" pitchFamily="34" charset="0"/>
              </a:rPr>
              <a:t>Definition</a:t>
            </a:r>
          </a:p>
          <a:p>
            <a:pPr lvl="1">
              <a:buFont typeface="Wingdings 2" panose="05020102010507070707" pitchFamily="18" charset="2"/>
              <a:buChar char=""/>
            </a:pPr>
            <a:r>
              <a:rPr lang="en-US" dirty="0">
                <a:solidFill>
                  <a:srgbClr val="202124"/>
                </a:solidFill>
                <a:highlight>
                  <a:srgbClr val="FFFFFF"/>
                </a:highlight>
                <a:latin typeface="Roboto" panose="020F0502020204030204" pitchFamily="34" charset="0"/>
              </a:rPr>
              <a:t>T</a:t>
            </a:r>
            <a:r>
              <a:rPr lang="en-US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Roboto" panose="020F0502020204030204" pitchFamily="34" charset="0"/>
              </a:rPr>
              <a:t>he action of repaying a person who has spent or lost money.</a:t>
            </a:r>
          </a:p>
          <a:p>
            <a:pPr lvl="1">
              <a:buFont typeface="Wingdings 2" panose="05020102010507070707" pitchFamily="18" charset="2"/>
              <a:buChar char=""/>
            </a:pPr>
            <a:endParaRPr lang="en-US" b="0" i="0" dirty="0">
              <a:solidFill>
                <a:srgbClr val="202124"/>
              </a:solidFill>
              <a:effectLst/>
              <a:highlight>
                <a:srgbClr val="FFFFFF"/>
              </a:highlight>
              <a:latin typeface="Roboto" panose="020F0502020204030204" pitchFamily="34" charset="0"/>
            </a:endParaRPr>
          </a:p>
          <a:p>
            <a:pPr>
              <a:buFont typeface="Wingdings 2" panose="05020102010507070707" pitchFamily="18" charset="2"/>
              <a:buChar char=""/>
            </a:pPr>
            <a:r>
              <a:rPr lang="en-US" dirty="0"/>
              <a:t>95% of Prescriptions are covered by Med-Cal</a:t>
            </a:r>
          </a:p>
        </p:txBody>
      </p:sp>
      <p:pic>
        <p:nvPicPr>
          <p:cNvPr id="3" name="Content Placeholder 2" descr="A blue circle with red and white text&#10;&#10;Description automatically generated">
            <a:extLst>
              <a:ext uri="{FF2B5EF4-FFF2-40B4-BE49-F238E27FC236}">
                <a16:creationId xmlns:a16="http://schemas.microsoft.com/office/drawing/2014/main" id="{4E65B2DB-0018-AD3F-B1D2-2D63D709352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13898" t="13600" r="2389" b="17064"/>
          <a:stretch/>
        </p:blipFill>
        <p:spPr>
          <a:xfrm>
            <a:off x="4788472" y="1097280"/>
            <a:ext cx="7403527" cy="501280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0037C456-A6DA-4DEE-A3FB-4EC3058FD08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A00B2AC-C335-4100-B8B3-2D9F49A7290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9D1F84C-D1FD-4B1B-9CFD-8E0D96AC4DF2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DividendVTI</Template>
  <TotalTime>134</TotalTime>
  <Words>314</Words>
  <Application>Microsoft Macintosh PowerPoint</Application>
  <PresentationFormat>Widescreen</PresentationFormat>
  <Paragraphs>52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Gill Sans MT</vt:lpstr>
      <vt:lpstr>Roboto</vt:lpstr>
      <vt:lpstr>Source Sans Pro</vt:lpstr>
      <vt:lpstr>Wingdings 2</vt:lpstr>
      <vt:lpstr>DividendVTI</vt:lpstr>
      <vt:lpstr>2023 California Medicaid Analysis</vt:lpstr>
      <vt:lpstr>Overview </vt:lpstr>
      <vt:lpstr>Medicaid &amp; Medi-Cal</vt:lpstr>
      <vt:lpstr>What is Medi-CAL?</vt:lpstr>
      <vt:lpstr>Utilization</vt:lpstr>
      <vt:lpstr>Utilization</vt:lpstr>
      <vt:lpstr>Utilization</vt:lpstr>
      <vt:lpstr>Reimbursement</vt:lpstr>
      <vt:lpstr>Reimbursement</vt:lpstr>
      <vt:lpstr>Metrics</vt:lpstr>
      <vt:lpstr>Top 10 Reimbursed Prescriptions</vt:lpstr>
      <vt:lpstr>Number of Prescriptions vs.  Units Reimbursed</vt:lpstr>
      <vt:lpstr>Number of Prescriptions &amp; Utilization TYpe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2023 California Medicaid Analysis</dc:title>
  <dc:creator>Leslie Leiva</dc:creator>
  <cp:lastModifiedBy>Leslie Leiva</cp:lastModifiedBy>
  <cp:revision>2</cp:revision>
  <dcterms:created xsi:type="dcterms:W3CDTF">2024-06-10T18:55:56Z</dcterms:created>
  <dcterms:modified xsi:type="dcterms:W3CDTF">2024-06-10T21:19:01Z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